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529" r:id="rId3"/>
    <p:sldId id="530" r:id="rId4"/>
    <p:sldId id="507" r:id="rId5"/>
    <p:sldId id="510" r:id="rId6"/>
    <p:sldId id="511" r:id="rId7"/>
    <p:sldId id="521" r:id="rId8"/>
    <p:sldId id="522" r:id="rId9"/>
    <p:sldId id="523" r:id="rId10"/>
    <p:sldId id="524" r:id="rId11"/>
    <p:sldId id="525" r:id="rId12"/>
    <p:sldId id="526" r:id="rId13"/>
    <p:sldId id="514" r:id="rId14"/>
    <p:sldId id="516" r:id="rId15"/>
    <p:sldId id="517" r:id="rId16"/>
    <p:sldId id="519" r:id="rId17"/>
    <p:sldId id="520" r:id="rId18"/>
    <p:sldId id="518" r:id="rId19"/>
    <p:sldId id="527" r:id="rId20"/>
    <p:sldId id="539" r:id="rId21"/>
    <p:sldId id="512" r:id="rId22"/>
    <p:sldId id="513" r:id="rId23"/>
    <p:sldId id="515" r:id="rId24"/>
    <p:sldId id="528" r:id="rId25"/>
    <p:sldId id="538" r:id="rId26"/>
    <p:sldId id="533" r:id="rId27"/>
    <p:sldId id="531" r:id="rId28"/>
    <p:sldId id="537" r:id="rId29"/>
    <p:sldId id="534" r:id="rId30"/>
    <p:sldId id="532" r:id="rId31"/>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010" autoAdjust="0"/>
  </p:normalViewPr>
  <p:slideViewPr>
    <p:cSldViewPr>
      <p:cViewPr>
        <p:scale>
          <a:sx n="70" d="100"/>
          <a:sy n="70" d="100"/>
        </p:scale>
        <p:origin x="-138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95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62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76132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a:xfrm>
            <a:off x="3850444" y="9428584"/>
            <a:ext cx="2945659" cy="496332"/>
          </a:xfrm>
          <a:prstGeom prst="rect">
            <a:avLst/>
          </a:prstGeom>
        </p:spPr>
        <p:txBody>
          <a:bodyPr/>
          <a:lstStyle/>
          <a:p>
            <a:fld id="{47CB1E12-FD48-4D50-8F0D-C670E2A50B4E}" type="slidenum">
              <a:rPr lang="pt-BR" smtClean="0"/>
              <a:t>1</a:t>
            </a:fld>
            <a:endParaRPr lang="pt-BR"/>
          </a:p>
        </p:txBody>
      </p:sp>
    </p:spTree>
    <p:extLst>
      <p:ext uri="{BB962C8B-B14F-4D97-AF65-F5344CB8AC3E}">
        <p14:creationId xmlns:p14="http://schemas.microsoft.com/office/powerpoint/2010/main" val="393888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10448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2124274" y="754838"/>
            <a:ext cx="2549128" cy="372248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pt-BR">
              <a:latin typeface="Calibri" charset="0"/>
              <a:ea typeface="MS Gothic" charset="0"/>
              <a:cs typeface="MS Gothic" charset="0"/>
            </a:endParaRPr>
          </a:p>
        </p:txBody>
      </p:sp>
      <p:sp>
        <p:nvSpPr>
          <p:cNvPr id="45059" name="Rectangle 2"/>
          <p:cNvSpPr>
            <a:spLocks noGrp="1" noChangeArrowheads="1"/>
          </p:cNvSpPr>
          <p:nvPr>
            <p:ph type="body"/>
          </p:nvPr>
        </p:nvSpPr>
        <p:spPr>
          <a:xfrm>
            <a:off x="679768" y="4715153"/>
            <a:ext cx="5436567" cy="44669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8506013-0DB9-4D25-8BEA-9EC6AF0D09F9}" type="datetimeFigureOut">
              <a:rPr lang="pt-BR" smtClean="0"/>
              <a:t>25/10/2018</a:t>
            </a:fld>
            <a:endParaRPr lang="pt-BR"/>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6C517615-3157-4302-9697-A56E9EF21004}" type="slidenum">
              <a:rPr lang="pt-BR" smtClean="0"/>
              <a:t>‹nº›</a:t>
            </a:fld>
            <a:endParaRPr lang="pt-BR"/>
          </a:p>
        </p:txBody>
      </p:sp>
    </p:spTree>
    <p:extLst>
      <p:ext uri="{BB962C8B-B14F-4D97-AF65-F5344CB8AC3E}">
        <p14:creationId xmlns:p14="http://schemas.microsoft.com/office/powerpoint/2010/main" val="337098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8506013-0DB9-4D25-8BEA-9EC6AF0D09F9}" type="datetimeFigureOut">
              <a:rPr lang="pt-BR" smtClean="0"/>
              <a:t>25/10/2018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517615-3157-4302-9697-A56E9EF21004}" type="slidenum">
              <a:rPr lang="pt-BR" smtClean="0"/>
              <a:t>‹nº›</a:t>
            </a:fld>
            <a:endParaRPr lang="pt-BR"/>
          </a:p>
        </p:txBody>
      </p:sp>
    </p:spTree>
    <p:extLst>
      <p:ext uri="{BB962C8B-B14F-4D97-AF65-F5344CB8AC3E}">
        <p14:creationId xmlns:p14="http://schemas.microsoft.com/office/powerpoint/2010/main" val="38487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8506013-0DB9-4D25-8BEA-9EC6AF0D09F9}" type="datetimeFigureOut">
              <a:rPr lang="pt-BR" smtClean="0"/>
              <a:t>25/10/2018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517615-3157-4302-9697-A56E9EF21004}" type="slidenum">
              <a:rPr lang="pt-BR" smtClean="0"/>
              <a:t>‹nº›</a:t>
            </a:fld>
            <a:endParaRPr lang="pt-BR"/>
          </a:p>
        </p:txBody>
      </p:sp>
    </p:spTree>
    <p:extLst>
      <p:ext uri="{BB962C8B-B14F-4D97-AF65-F5344CB8AC3E}">
        <p14:creationId xmlns:p14="http://schemas.microsoft.com/office/powerpoint/2010/main" val="123627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8506013-0DB9-4D25-8BEA-9EC6AF0D09F9}" type="datetimeFigureOut">
              <a:rPr lang="pt-BR" smtClean="0"/>
              <a:t>25/10/2018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517615-3157-4302-9697-A56E9EF21004}" type="slidenum">
              <a:rPr lang="pt-BR" smtClean="0"/>
              <a:t>‹nº›</a:t>
            </a:fld>
            <a:endParaRPr lang="pt-BR"/>
          </a:p>
        </p:txBody>
      </p:sp>
    </p:spTree>
    <p:extLst>
      <p:ext uri="{BB962C8B-B14F-4D97-AF65-F5344CB8AC3E}">
        <p14:creationId xmlns:p14="http://schemas.microsoft.com/office/powerpoint/2010/main" val="13397921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7" name="Retângulo 6"/>
          <p:cNvSpPr/>
          <p:nvPr userDrawn="1"/>
        </p:nvSpPr>
        <p:spPr>
          <a:xfrm>
            <a:off x="251520" y="6165304"/>
            <a:ext cx="8712968"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6237312"/>
            <a:ext cx="1428750" cy="485775"/>
          </a:xfrm>
          <a:prstGeom prst="rect">
            <a:avLst/>
          </a:prstGeom>
        </p:spPr>
      </p:pic>
      <p:pic>
        <p:nvPicPr>
          <p:cNvPr id="4" name="Imagem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4088" y="6272902"/>
            <a:ext cx="1874168" cy="396458"/>
          </a:xfrm>
          <a:prstGeom prst="rect">
            <a:avLst/>
          </a:prstGeom>
        </p:spPr>
      </p:pic>
    </p:spTree>
    <p:extLst>
      <p:ext uri="{BB962C8B-B14F-4D97-AF65-F5344CB8AC3E}">
        <p14:creationId xmlns:p14="http://schemas.microsoft.com/office/powerpoint/2010/main" val="184811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C8506013-0DB9-4D25-8BEA-9EC6AF0D09F9}" type="datetimeFigureOut">
              <a:rPr lang="pt-BR" smtClean="0"/>
              <a:t>25/10/2018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517615-3157-4302-9697-A56E9EF21004}" type="slidenum">
              <a:rPr lang="pt-BR" smtClean="0"/>
              <a:t>‹nº›</a:t>
            </a:fld>
            <a:endParaRPr lang="pt-BR"/>
          </a:p>
        </p:txBody>
      </p:sp>
    </p:spTree>
    <p:extLst>
      <p:ext uri="{BB962C8B-B14F-4D97-AF65-F5344CB8AC3E}">
        <p14:creationId xmlns:p14="http://schemas.microsoft.com/office/powerpoint/2010/main" val="208318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8506013-0DB9-4D25-8BEA-9EC6AF0D09F9}" type="datetimeFigureOut">
              <a:rPr lang="pt-BR" smtClean="0"/>
              <a:t>25/10/2018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517615-3157-4302-9697-A56E9EF21004}" type="slidenum">
              <a:rPr lang="pt-BR" smtClean="0"/>
              <a:t>‹nº›</a:t>
            </a:fld>
            <a:endParaRPr lang="pt-BR"/>
          </a:p>
        </p:txBody>
      </p:sp>
    </p:spTree>
    <p:extLst>
      <p:ext uri="{BB962C8B-B14F-4D97-AF65-F5344CB8AC3E}">
        <p14:creationId xmlns:p14="http://schemas.microsoft.com/office/powerpoint/2010/main" val="230087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8506013-0DB9-4D25-8BEA-9EC6AF0D09F9}" type="datetimeFigureOut">
              <a:rPr lang="pt-BR" smtClean="0"/>
              <a:t>25/10/2018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C517615-3157-4302-9697-A56E9EF21004}" type="slidenum">
              <a:rPr lang="pt-BR" smtClean="0"/>
              <a:t>‹nº›</a:t>
            </a:fld>
            <a:endParaRPr lang="pt-BR"/>
          </a:p>
        </p:txBody>
      </p:sp>
    </p:spTree>
    <p:extLst>
      <p:ext uri="{BB962C8B-B14F-4D97-AF65-F5344CB8AC3E}">
        <p14:creationId xmlns:p14="http://schemas.microsoft.com/office/powerpoint/2010/main" val="126795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C8506013-0DB9-4D25-8BEA-9EC6AF0D09F9}" type="datetimeFigureOut">
              <a:rPr lang="pt-BR" smtClean="0"/>
              <a:t>25/10/2018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C517615-3157-4302-9697-A56E9EF21004}" type="slidenum">
              <a:rPr lang="pt-BR" smtClean="0"/>
              <a:t>‹nº›</a:t>
            </a:fld>
            <a:endParaRPr lang="pt-BR"/>
          </a:p>
        </p:txBody>
      </p:sp>
    </p:spTree>
    <p:extLst>
      <p:ext uri="{BB962C8B-B14F-4D97-AF65-F5344CB8AC3E}">
        <p14:creationId xmlns:p14="http://schemas.microsoft.com/office/powerpoint/2010/main" val="36565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390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6" name="Retângulo 5"/>
          <p:cNvSpPr/>
          <p:nvPr userDrawn="1"/>
        </p:nvSpPr>
        <p:spPr>
          <a:xfrm>
            <a:off x="6300192" y="5877272"/>
            <a:ext cx="1080120"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20385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8506013-0DB9-4D25-8BEA-9EC6AF0D09F9}" type="datetimeFigureOut">
              <a:rPr lang="pt-BR" smtClean="0"/>
              <a:t>25/10/2018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517615-3157-4302-9697-A56E9EF21004}" type="slidenum">
              <a:rPr lang="pt-BR" smtClean="0"/>
              <a:t>‹nº›</a:t>
            </a:fld>
            <a:endParaRPr lang="pt-BR"/>
          </a:p>
        </p:txBody>
      </p:sp>
    </p:spTree>
    <p:extLst>
      <p:ext uri="{BB962C8B-B14F-4D97-AF65-F5344CB8AC3E}">
        <p14:creationId xmlns:p14="http://schemas.microsoft.com/office/powerpoint/2010/main" val="425319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06013-0DB9-4D25-8BEA-9EC6AF0D09F9}" type="datetimeFigureOut">
              <a:rPr lang="pt-BR" smtClean="0"/>
              <a:t>25/10/2018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17615-3157-4302-9697-A56E9EF21004}" type="slidenum">
              <a:rPr lang="pt-BR" smtClean="0"/>
              <a:t>‹nº›</a:t>
            </a:fld>
            <a:endParaRPr lang="pt-BR"/>
          </a:p>
        </p:txBody>
      </p:sp>
      <p:pic>
        <p:nvPicPr>
          <p:cNvPr id="7" name="Imagem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24328" y="6237312"/>
            <a:ext cx="1428750" cy="485775"/>
          </a:xfrm>
          <a:prstGeom prst="rect">
            <a:avLst/>
          </a:prstGeom>
        </p:spPr>
      </p:pic>
      <p:sp>
        <p:nvSpPr>
          <p:cNvPr id="9" name="Retângulo 8"/>
          <p:cNvSpPr/>
          <p:nvPr userDrawn="1"/>
        </p:nvSpPr>
        <p:spPr>
          <a:xfrm>
            <a:off x="6558713" y="6051962"/>
            <a:ext cx="749591" cy="6894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657052" y="6110675"/>
            <a:ext cx="552912" cy="571978"/>
          </a:xfrm>
          <a:prstGeom prst="rect">
            <a:avLst/>
          </a:prstGeom>
        </p:spPr>
      </p:pic>
    </p:spTree>
    <p:extLst>
      <p:ext uri="{BB962C8B-B14F-4D97-AF65-F5344CB8AC3E}">
        <p14:creationId xmlns:p14="http://schemas.microsoft.com/office/powerpoint/2010/main" val="2522379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www.md.org.br/"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edondar Retângulo em um Canto Diagonal 6"/>
          <p:cNvSpPr/>
          <p:nvPr/>
        </p:nvSpPr>
        <p:spPr>
          <a:xfrm>
            <a:off x="504053" y="994792"/>
            <a:ext cx="8892483" cy="351432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Acessibilidade Audiovisual nos Países do Mercosul</a:t>
            </a:r>
            <a:endPar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pt-B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Carla Mauch</a:t>
            </a:r>
          </a:p>
          <a:p>
            <a:pPr algn="ctr"/>
            <a:endPar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ítulo 1"/>
          <p:cNvSpPr txBox="1">
            <a:spLocks/>
          </p:cNvSpPr>
          <p:nvPr/>
        </p:nvSpPr>
        <p:spPr>
          <a:xfrm>
            <a:off x="504053" y="548680"/>
            <a:ext cx="8287075" cy="3222848"/>
          </a:xfrm>
          <a:prstGeom prst="rect">
            <a:avLst/>
          </a:prstGeom>
        </p:spPr>
        <p:txBody>
          <a:bodyPr/>
          <a:lstStyle/>
          <a:p>
            <a:endParaRPr lang="pt-BR" sz="4400" dirty="0">
              <a:solidFill>
                <a:schemeClr val="bg1"/>
              </a:solidFill>
            </a:endParaRPr>
          </a:p>
        </p:txBody>
      </p:sp>
      <p:sp>
        <p:nvSpPr>
          <p:cNvPr id="2" name="Retângulo 1"/>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73875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normAutofit fontScale="90000"/>
          </a:bodyPr>
          <a:lstStyle/>
          <a:p>
            <a:pPr algn="r"/>
            <a:r>
              <a:rPr lang="pt-BR" b="1" dirty="0">
                <a:solidFill>
                  <a:schemeClr val="bg1"/>
                </a:solidFill>
              </a:rPr>
              <a:t>Conceitos</a:t>
            </a:r>
            <a:br>
              <a:rPr lang="pt-BR" b="1" dirty="0">
                <a:solidFill>
                  <a:schemeClr val="bg1"/>
                </a:solidFill>
              </a:rPr>
            </a:br>
            <a:r>
              <a:rPr lang="pt-BR" sz="1600" dirty="0">
                <a:solidFill>
                  <a:schemeClr val="bg1"/>
                </a:solidFill>
              </a:rPr>
              <a:t>LBI 13.146/15</a:t>
            </a:r>
            <a:endParaRPr lang="pt-BR" sz="1600"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a:bodyPr>
          <a:lstStyle/>
          <a:p>
            <a:pPr algn="just">
              <a:spcBef>
                <a:spcPts val="450"/>
              </a:spcBef>
            </a:pPr>
            <a:endParaRPr lang="pt-BR" altLang="pt-BR" sz="2600" dirty="0" smtClean="0">
              <a:solidFill>
                <a:schemeClr val="tx1"/>
              </a:solidFill>
              <a:latin typeface="Helvetica" pitchFamily="-84" charset="0"/>
            </a:endParaRPr>
          </a:p>
          <a:p>
            <a:pPr algn="just">
              <a:spcBef>
                <a:spcPts val="450"/>
              </a:spcBef>
            </a:pPr>
            <a:r>
              <a:rPr lang="pt-BR" sz="2800" b="1" dirty="0">
                <a:solidFill>
                  <a:schemeClr val="tx1"/>
                </a:solidFill>
              </a:rPr>
              <a:t>Barreiras: </a:t>
            </a:r>
            <a:r>
              <a:rPr lang="pt-BR" sz="2800" dirty="0">
                <a:solidFill>
                  <a:schemeClr val="tx1"/>
                </a:solidFill>
              </a:rPr>
              <a:t>qualquer entrave, obstáculo, atitude ou comportamento que limite ou impeça a participação social da pessoa, bem como o gozo, a fruição e o exercício de seus direitos à acessibilidade, à liberdade de movimento e de expressão, à comunicação, ao acesso à informação, à compreensão, à circulação com segurança, entre </a:t>
            </a:r>
            <a:r>
              <a:rPr lang="pt-BR" sz="2800" dirty="0" smtClean="0">
                <a:solidFill>
                  <a:schemeClr val="tx1"/>
                </a:solidFill>
              </a:rPr>
              <a:t>outros</a:t>
            </a:r>
            <a:r>
              <a:rPr lang="pt-BR" sz="2800" dirty="0">
                <a:solidFill>
                  <a:schemeClr val="tx1"/>
                </a:solidFill>
              </a:rPr>
              <a:t>.</a:t>
            </a:r>
            <a:endParaRPr lang="pt-BR" altLang="pt-BR" sz="2600" dirty="0">
              <a:solidFill>
                <a:schemeClr val="tx1"/>
              </a:solidFill>
              <a:latin typeface="Helvetica" pitchFamily="-84" charset="0"/>
            </a:endParaRPr>
          </a:p>
          <a:p>
            <a:pPr algn="just">
              <a:spcBef>
                <a:spcPts val="500"/>
              </a:spcBef>
            </a:pPr>
            <a:endParaRPr lang="pt-PT" altLang="pt-BR" sz="3600" b="1" dirty="0" smtClean="0">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80723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normAutofit fontScale="90000"/>
          </a:bodyPr>
          <a:lstStyle/>
          <a:p>
            <a:pPr algn="r"/>
            <a:r>
              <a:rPr lang="pt-BR" b="1" dirty="0">
                <a:solidFill>
                  <a:schemeClr val="bg1"/>
                </a:solidFill>
              </a:rPr>
              <a:t>Conceitos</a:t>
            </a:r>
            <a:r>
              <a:rPr lang="pt-BR" dirty="0">
                <a:solidFill>
                  <a:schemeClr val="bg1"/>
                </a:solidFill>
              </a:rPr>
              <a:t/>
            </a:r>
            <a:br>
              <a:rPr lang="pt-BR" dirty="0">
                <a:solidFill>
                  <a:schemeClr val="bg1"/>
                </a:solidFill>
              </a:rPr>
            </a:br>
            <a:r>
              <a:rPr lang="pt-BR" sz="1600" dirty="0">
                <a:solidFill>
                  <a:schemeClr val="bg1"/>
                </a:solidFill>
              </a:rPr>
              <a:t>Convenção da ONU sobre os Direitos das Pessoas com Deficiência (</a:t>
            </a:r>
            <a:r>
              <a:rPr lang="pt-BR" sz="1600" dirty="0" smtClean="0">
                <a:solidFill>
                  <a:schemeClr val="bg1"/>
                </a:solidFill>
              </a:rPr>
              <a:t>2007)</a:t>
            </a:r>
            <a:endParaRPr lang="pt-BR" sz="1600"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lnSpcReduction="10000"/>
          </a:bodyPr>
          <a:lstStyle/>
          <a:p>
            <a:pPr algn="just">
              <a:spcBef>
                <a:spcPts val="450"/>
              </a:spcBef>
            </a:pPr>
            <a:endParaRPr lang="pt-BR" altLang="pt-BR" sz="2600" dirty="0" smtClean="0">
              <a:solidFill>
                <a:schemeClr val="tx1"/>
              </a:solidFill>
              <a:latin typeface="Helvetica" pitchFamily="-84" charset="0"/>
            </a:endParaRPr>
          </a:p>
          <a:p>
            <a:pPr algn="just"/>
            <a:r>
              <a:rPr lang="pt-BR" sz="2800" b="1" dirty="0" smtClean="0">
                <a:solidFill>
                  <a:schemeClr val="tx1"/>
                </a:solidFill>
              </a:rPr>
              <a:t>Comunicação</a:t>
            </a:r>
            <a:r>
              <a:rPr lang="pt-BR" sz="2800" b="1" dirty="0">
                <a:solidFill>
                  <a:schemeClr val="tx1"/>
                </a:solidFill>
              </a:rPr>
              <a:t>:</a:t>
            </a:r>
            <a:r>
              <a:rPr lang="pt-BR" sz="2800" dirty="0">
                <a:solidFill>
                  <a:schemeClr val="tx1"/>
                </a:solidFill>
              </a:rPr>
              <a:t> abrange as línguas, a visualização de textos, o Braille, a comunicação tátil, os caracteres ampliados, os dispositivos de multimídia acessível, assim como a linguagem simples, escrita e oral, os sistemas auditivos e os meios de voz digitalizada e os modos, meios e formatos aumentativos e alternativos de comunicação, inclusive a tecnologia da informação e comunicação acessíveis.</a:t>
            </a:r>
          </a:p>
          <a:p>
            <a:pPr algn="just"/>
            <a:endParaRPr lang="pt-BR" sz="2800" dirty="0">
              <a:solidFill>
                <a:schemeClr val="tx1"/>
              </a:solidFill>
            </a:endParaRPr>
          </a:p>
          <a:p>
            <a:pPr algn="just"/>
            <a:r>
              <a:rPr lang="pt-BR" sz="2800" b="1" dirty="0">
                <a:solidFill>
                  <a:schemeClr val="tx1"/>
                </a:solidFill>
              </a:rPr>
              <a:t>Língua:</a:t>
            </a:r>
            <a:r>
              <a:rPr lang="pt-BR" sz="2800" dirty="0">
                <a:solidFill>
                  <a:schemeClr val="tx1"/>
                </a:solidFill>
              </a:rPr>
              <a:t> abrange as línguas faladas e de sinais e outras formas de comunicação não-falada.</a:t>
            </a:r>
          </a:p>
          <a:p>
            <a:pPr algn="just">
              <a:spcBef>
                <a:spcPts val="450"/>
              </a:spcBef>
            </a:pPr>
            <a:endParaRPr lang="pt-BR" altLang="pt-BR" sz="2600" dirty="0">
              <a:solidFill>
                <a:schemeClr val="tx1"/>
              </a:solidFill>
              <a:latin typeface="Helvetica" pitchFamily="-84" charset="0"/>
            </a:endParaRPr>
          </a:p>
          <a:p>
            <a:pPr algn="just">
              <a:spcBef>
                <a:spcPts val="500"/>
              </a:spcBef>
            </a:pPr>
            <a:endParaRPr lang="pt-PT" altLang="pt-BR" sz="3600" b="1" dirty="0" smtClean="0">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32776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normAutofit fontScale="90000"/>
          </a:bodyPr>
          <a:lstStyle/>
          <a:p>
            <a:pPr algn="r"/>
            <a:r>
              <a:rPr lang="pt-BR" b="1" dirty="0">
                <a:solidFill>
                  <a:schemeClr val="bg1"/>
                </a:solidFill>
              </a:rPr>
              <a:t>Conceitos</a:t>
            </a:r>
            <a:br>
              <a:rPr lang="pt-BR" b="1" dirty="0">
                <a:solidFill>
                  <a:schemeClr val="bg1"/>
                </a:solidFill>
              </a:rPr>
            </a:br>
            <a:r>
              <a:rPr lang="pt-BR" sz="1600" dirty="0">
                <a:solidFill>
                  <a:schemeClr val="bg1"/>
                </a:solidFill>
              </a:rPr>
              <a:t>Convenção da ONU sobre os Direitos das Pessoas com Deficiência (</a:t>
            </a:r>
            <a:r>
              <a:rPr lang="pt-BR" sz="1600" dirty="0" smtClean="0">
                <a:solidFill>
                  <a:schemeClr val="bg1"/>
                </a:solidFill>
              </a:rPr>
              <a:t>2007)</a:t>
            </a:r>
            <a:endParaRPr lang="pt-BR" sz="1600"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a:bodyPr>
          <a:lstStyle/>
          <a:p>
            <a:pPr algn="just">
              <a:spcBef>
                <a:spcPts val="450"/>
              </a:spcBef>
            </a:pPr>
            <a:endParaRPr lang="pt-BR" altLang="pt-BR" sz="2600" dirty="0" smtClean="0">
              <a:solidFill>
                <a:schemeClr val="tx1"/>
              </a:solidFill>
              <a:latin typeface="Helvetica" pitchFamily="-84" charset="0"/>
            </a:endParaRPr>
          </a:p>
          <a:p>
            <a:pPr algn="just">
              <a:spcBef>
                <a:spcPts val="450"/>
              </a:spcBef>
            </a:pPr>
            <a:r>
              <a:rPr lang="pt-BR" sz="2800" b="1" dirty="0">
                <a:solidFill>
                  <a:schemeClr val="tx1"/>
                </a:solidFill>
              </a:rPr>
              <a:t>Desenho Universal:</a:t>
            </a:r>
            <a:r>
              <a:rPr lang="pt-BR" sz="2800" dirty="0">
                <a:solidFill>
                  <a:schemeClr val="tx1"/>
                </a:solidFill>
              </a:rPr>
              <a:t> significa a concepção de produtos, ambientes, programas e serviços a serem usados, na maior medida possível, por todas as pessoas, sem necessidade de adaptação ou projeto específico. O “desenho universal” não excluirá as ajudas técnicas para grupos específicos de pessoas com deficiência, quando necessárias. </a:t>
            </a:r>
          </a:p>
          <a:p>
            <a:pPr algn="just">
              <a:spcBef>
                <a:spcPts val="450"/>
              </a:spcBef>
            </a:pPr>
            <a:endParaRPr lang="pt-BR" altLang="pt-BR" sz="2600" dirty="0">
              <a:solidFill>
                <a:schemeClr val="tx1"/>
              </a:solidFill>
              <a:latin typeface="Helvetica" pitchFamily="-84" charset="0"/>
            </a:endParaRPr>
          </a:p>
          <a:p>
            <a:pPr algn="just">
              <a:spcBef>
                <a:spcPts val="500"/>
              </a:spcBef>
            </a:pPr>
            <a:endParaRPr lang="pt-PT" altLang="pt-BR" sz="3600" b="1" dirty="0" smtClean="0">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78699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2" y="332656"/>
            <a:ext cx="8820474" cy="1080120"/>
          </a:xfrm>
        </p:spPr>
        <p:txBody>
          <a:bodyPr>
            <a:normAutofit fontScale="90000"/>
          </a:bodyPr>
          <a:lstStyle/>
          <a:p>
            <a:r>
              <a:rPr lang="pt-BR" b="1" dirty="0" smtClean="0">
                <a:solidFill>
                  <a:schemeClr val="bg1"/>
                </a:solidFill>
              </a:rPr>
              <a:t>Recursos de Acessibilidade - Comunicação</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fontScale="70000" lnSpcReduction="20000"/>
          </a:bodyPr>
          <a:lstStyle/>
          <a:p>
            <a:pPr algn="just">
              <a:lnSpc>
                <a:spcPct val="150000"/>
              </a:lnSpc>
            </a:pPr>
            <a:r>
              <a:rPr lang="pt-BR" sz="3600" dirty="0">
                <a:solidFill>
                  <a:schemeClr val="tx1"/>
                </a:solidFill>
              </a:rPr>
              <a:t>-  </a:t>
            </a:r>
            <a:r>
              <a:rPr lang="pt-BR" sz="3600" dirty="0" smtClean="0">
                <a:solidFill>
                  <a:schemeClr val="tx1"/>
                </a:solidFill>
              </a:rPr>
              <a:t> Audiodescrição</a:t>
            </a:r>
            <a:endParaRPr lang="pt-BR" sz="3600" dirty="0">
              <a:solidFill>
                <a:schemeClr val="tx1"/>
              </a:solidFill>
            </a:endParaRPr>
          </a:p>
          <a:p>
            <a:pPr algn="just">
              <a:lnSpc>
                <a:spcPct val="150000"/>
              </a:lnSpc>
            </a:pPr>
            <a:r>
              <a:rPr lang="pt-BR" sz="3600" dirty="0">
                <a:solidFill>
                  <a:schemeClr val="tx1"/>
                </a:solidFill>
              </a:rPr>
              <a:t>- </a:t>
            </a:r>
            <a:r>
              <a:rPr lang="pt-BR" sz="3600" dirty="0" smtClean="0">
                <a:solidFill>
                  <a:schemeClr val="tx1"/>
                </a:solidFill>
              </a:rPr>
              <a:t>  Legenda </a:t>
            </a:r>
            <a:endParaRPr lang="pt-BR" sz="3600" dirty="0">
              <a:solidFill>
                <a:schemeClr val="tx1"/>
              </a:solidFill>
            </a:endParaRPr>
          </a:p>
          <a:p>
            <a:pPr algn="just">
              <a:lnSpc>
                <a:spcPct val="150000"/>
              </a:lnSpc>
            </a:pPr>
            <a:r>
              <a:rPr lang="pt-BR" sz="3600" dirty="0">
                <a:solidFill>
                  <a:schemeClr val="tx1"/>
                </a:solidFill>
              </a:rPr>
              <a:t>- </a:t>
            </a:r>
            <a:r>
              <a:rPr lang="pt-BR" sz="3600" dirty="0" smtClean="0">
                <a:solidFill>
                  <a:schemeClr val="tx1"/>
                </a:solidFill>
              </a:rPr>
              <a:t>  Tradução/interpretação </a:t>
            </a:r>
            <a:r>
              <a:rPr lang="pt-BR" sz="3600" dirty="0">
                <a:solidFill>
                  <a:schemeClr val="tx1"/>
                </a:solidFill>
              </a:rPr>
              <a:t>em Língua Brasileira de Sinais (Libras)</a:t>
            </a:r>
          </a:p>
          <a:p>
            <a:pPr marL="342900" indent="-342900" algn="just">
              <a:lnSpc>
                <a:spcPct val="150000"/>
              </a:lnSpc>
              <a:buFontTx/>
              <a:buChar char="-"/>
            </a:pPr>
            <a:r>
              <a:rPr lang="pt-BR" sz="3600" dirty="0">
                <a:solidFill>
                  <a:schemeClr val="tx1"/>
                </a:solidFill>
              </a:rPr>
              <a:t>Braille</a:t>
            </a:r>
          </a:p>
          <a:p>
            <a:pPr marL="342900" indent="-342900" algn="just">
              <a:lnSpc>
                <a:spcPct val="150000"/>
              </a:lnSpc>
              <a:buFontTx/>
              <a:buChar char="-"/>
            </a:pPr>
            <a:r>
              <a:rPr lang="pt-BR" sz="3600" dirty="0">
                <a:solidFill>
                  <a:schemeClr val="tx1"/>
                </a:solidFill>
              </a:rPr>
              <a:t>Leitura Fácil</a:t>
            </a:r>
          </a:p>
          <a:p>
            <a:pPr marL="342900" indent="-342900" algn="just">
              <a:lnSpc>
                <a:spcPct val="150000"/>
              </a:lnSpc>
              <a:buFontTx/>
              <a:buChar char="-"/>
            </a:pPr>
            <a:r>
              <a:rPr lang="pt-BR" sz="3600" dirty="0">
                <a:solidFill>
                  <a:schemeClr val="tx1"/>
                </a:solidFill>
              </a:rPr>
              <a:t>Comunicação Alternativa</a:t>
            </a:r>
          </a:p>
          <a:p>
            <a:pPr algn="just">
              <a:lnSpc>
                <a:spcPct val="150000"/>
              </a:lnSpc>
            </a:pPr>
            <a:r>
              <a:rPr lang="pt-BR" sz="3600" dirty="0">
                <a:solidFill>
                  <a:schemeClr val="tx1"/>
                </a:solidFill>
              </a:rPr>
              <a:t>- </a:t>
            </a:r>
            <a:r>
              <a:rPr lang="pt-BR" sz="3600" dirty="0" smtClean="0">
                <a:solidFill>
                  <a:schemeClr val="tx1"/>
                </a:solidFill>
              </a:rPr>
              <a:t>   Fonte </a:t>
            </a:r>
            <a:r>
              <a:rPr lang="pt-BR" sz="3600" dirty="0">
                <a:solidFill>
                  <a:schemeClr val="tx1"/>
                </a:solidFill>
              </a:rPr>
              <a:t>ampliada e contraste de cor</a:t>
            </a:r>
          </a:p>
          <a:p>
            <a:pPr algn="just">
              <a:lnSpc>
                <a:spcPct val="150000"/>
              </a:lnSpc>
            </a:pPr>
            <a:r>
              <a:rPr lang="pt-BR" sz="3600" dirty="0">
                <a:solidFill>
                  <a:schemeClr val="tx1"/>
                </a:solidFill>
              </a:rPr>
              <a:t>- </a:t>
            </a:r>
            <a:r>
              <a:rPr lang="pt-BR" sz="3600" dirty="0" smtClean="0">
                <a:solidFill>
                  <a:schemeClr val="tx1"/>
                </a:solidFill>
              </a:rPr>
              <a:t>   Objetos </a:t>
            </a:r>
            <a:r>
              <a:rPr lang="pt-BR" sz="3600" dirty="0">
                <a:solidFill>
                  <a:schemeClr val="tx1"/>
                </a:solidFill>
              </a:rPr>
              <a:t>táteis, tridimensionais e maquetes</a:t>
            </a:r>
          </a:p>
          <a:p>
            <a:pPr algn="just">
              <a:spcBef>
                <a:spcPts val="500"/>
              </a:spcBef>
            </a:pPr>
            <a:endParaRPr lang="pt-PT" altLang="pt-BR" sz="3600" b="1" dirty="0" smtClean="0">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43138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lstStyle/>
          <a:p>
            <a:pPr algn="r"/>
            <a:r>
              <a:rPr lang="pt-BR" b="1" dirty="0" smtClean="0">
                <a:solidFill>
                  <a:schemeClr val="bg1"/>
                </a:solidFill>
              </a:rPr>
              <a:t>Cultura – Convenção da ONU </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fontScale="70000" lnSpcReduction="20000"/>
          </a:bodyPr>
          <a:lstStyle/>
          <a:p>
            <a:pPr algn="just">
              <a:spcBef>
                <a:spcPct val="0"/>
              </a:spcBef>
            </a:pPr>
            <a:endParaRPr lang="pt-BR" altLang="pt-BR" sz="3600" b="1" dirty="0" smtClean="0">
              <a:solidFill>
                <a:schemeClr val="tx1"/>
              </a:solidFill>
              <a:latin typeface="Helvetica" pitchFamily="-84" charset="0"/>
            </a:endParaRPr>
          </a:p>
          <a:p>
            <a:pPr algn="just">
              <a:spcBef>
                <a:spcPct val="0"/>
              </a:spcBef>
            </a:pPr>
            <a:r>
              <a:rPr lang="pt-BR" altLang="pt-BR" sz="3600" b="1" dirty="0" smtClean="0">
                <a:solidFill>
                  <a:schemeClr val="tx1"/>
                </a:solidFill>
              </a:rPr>
              <a:t>ARTIGO </a:t>
            </a:r>
            <a:r>
              <a:rPr lang="pt-BR" altLang="pt-BR" sz="3600" b="1" dirty="0">
                <a:solidFill>
                  <a:schemeClr val="tx1"/>
                </a:solidFill>
              </a:rPr>
              <a:t>30: </a:t>
            </a:r>
          </a:p>
          <a:p>
            <a:pPr algn="just">
              <a:spcBef>
                <a:spcPct val="0"/>
              </a:spcBef>
            </a:pPr>
            <a:r>
              <a:rPr lang="pt-BR" altLang="pt-BR" sz="3600" b="1" dirty="0">
                <a:solidFill>
                  <a:schemeClr val="tx1"/>
                </a:solidFill>
              </a:rPr>
              <a:t>Participação na vida cultural e em recreação, lazer e esporte</a:t>
            </a:r>
          </a:p>
          <a:p>
            <a:pPr algn="just">
              <a:spcBef>
                <a:spcPct val="0"/>
              </a:spcBef>
            </a:pPr>
            <a:r>
              <a:rPr lang="pt-BR" altLang="pt-BR" sz="3600" dirty="0">
                <a:solidFill>
                  <a:schemeClr val="tx1"/>
                </a:solidFill>
              </a:rPr>
              <a:t>Os Estados partes reconhecem o direito das pessoas com deficiência de participar na vida cultural, em igualdade de oportunidades com as demais pessoas, e tomarão todas as medidas apropriadas para que as pessoas com deficiência possam: </a:t>
            </a:r>
          </a:p>
          <a:p>
            <a:pPr algn="just">
              <a:spcBef>
                <a:spcPct val="0"/>
              </a:spcBef>
            </a:pPr>
            <a:r>
              <a:rPr lang="pt-BR" altLang="pt-BR" sz="3600" dirty="0">
                <a:solidFill>
                  <a:schemeClr val="tx1"/>
                </a:solidFill>
              </a:rPr>
              <a:t>a. Ter acesso a bens culturais em formatos acessíveis;</a:t>
            </a:r>
          </a:p>
          <a:p>
            <a:pPr algn="just">
              <a:spcBef>
                <a:spcPct val="0"/>
              </a:spcBef>
            </a:pPr>
            <a:r>
              <a:rPr lang="pt-BR" altLang="pt-BR" sz="3600" dirty="0">
                <a:solidFill>
                  <a:schemeClr val="tx1"/>
                </a:solidFill>
              </a:rPr>
              <a:t>b. Ter acesso a programas de televisão, cinema, teatro e outras atividades culturais, em formatos acessíveis; e</a:t>
            </a:r>
          </a:p>
          <a:p>
            <a:pPr algn="just">
              <a:spcBef>
                <a:spcPct val="0"/>
              </a:spcBef>
            </a:pPr>
            <a:r>
              <a:rPr lang="pt-BR" altLang="pt-BR" sz="3600" dirty="0">
                <a:solidFill>
                  <a:schemeClr val="tx1"/>
                </a:solidFill>
              </a:rPr>
              <a:t>c. Ter acesso a locais que ofereçam serviços ou eventos culturais, tais como teatros, museus, cinemas, bib­liotecas e pontos turísticos, bem como, tanto quanto possível, ter o acesso a monumentos e locais de importância cultural nacional.</a:t>
            </a:r>
          </a:p>
          <a:p>
            <a:pPr>
              <a:spcBef>
                <a:spcPts val="500"/>
              </a:spcBef>
            </a:pPr>
            <a:endParaRPr lang="pt-PT" altLang="pt-BR" sz="3600" b="1" dirty="0" smtClean="0">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51662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lstStyle/>
          <a:p>
            <a:pPr algn="r"/>
            <a:r>
              <a:rPr lang="pt-BR" b="1" dirty="0" smtClean="0">
                <a:solidFill>
                  <a:schemeClr val="bg1"/>
                </a:solidFill>
              </a:rPr>
              <a:t>Plano Nacional de Cultura</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fontScale="62500" lnSpcReduction="20000"/>
          </a:bodyPr>
          <a:lstStyle/>
          <a:p>
            <a:pPr algn="just">
              <a:spcBef>
                <a:spcPct val="0"/>
              </a:spcBef>
            </a:pPr>
            <a:endParaRPr lang="pt-BR" altLang="pt-BR" sz="3600" b="1" dirty="0" smtClean="0">
              <a:solidFill>
                <a:schemeClr val="tx1"/>
              </a:solidFill>
              <a:latin typeface="Helvetica" pitchFamily="-84" charset="0"/>
            </a:endParaRPr>
          </a:p>
          <a:p>
            <a:pPr algn="just">
              <a:spcBef>
                <a:spcPct val="0"/>
              </a:spcBef>
            </a:pPr>
            <a:r>
              <a:rPr lang="pt-BR" altLang="pt-BR" sz="3600" b="1" dirty="0" smtClean="0">
                <a:solidFill>
                  <a:schemeClr val="tx1"/>
                </a:solidFill>
              </a:rPr>
              <a:t>Meta </a:t>
            </a:r>
            <a:r>
              <a:rPr lang="pt-BR" altLang="pt-BR" sz="3600" b="1" dirty="0">
                <a:solidFill>
                  <a:schemeClr val="tx1"/>
                </a:solidFill>
              </a:rPr>
              <a:t>12: </a:t>
            </a:r>
            <a:r>
              <a:rPr lang="pt-BR" altLang="pt-BR" sz="3600" dirty="0">
                <a:solidFill>
                  <a:schemeClr val="tx1"/>
                </a:solidFill>
              </a:rPr>
              <a:t>100% das escolas públicas de Educação Básica com a disciplina de Arte no currículo escolar regular com ênfase em cultura brasileira, linguagens artísticas e patrimônio cultural</a:t>
            </a:r>
          </a:p>
          <a:p>
            <a:pPr algn="just">
              <a:spcBef>
                <a:spcPct val="0"/>
              </a:spcBef>
            </a:pPr>
            <a:r>
              <a:rPr lang="pt-BR" altLang="pt-BR" sz="3600" dirty="0">
                <a:solidFill>
                  <a:schemeClr val="tx1"/>
                </a:solidFill>
              </a:rPr>
              <a:t> </a:t>
            </a:r>
          </a:p>
          <a:p>
            <a:pPr algn="just">
              <a:spcBef>
                <a:spcPct val="0"/>
              </a:spcBef>
            </a:pPr>
            <a:r>
              <a:rPr lang="pt-BR" altLang="pt-BR" sz="3600" b="1" dirty="0">
                <a:solidFill>
                  <a:schemeClr val="tx1"/>
                </a:solidFill>
              </a:rPr>
              <a:t>Meta 21: </a:t>
            </a:r>
            <a:r>
              <a:rPr lang="pt-BR" altLang="pt-BR" sz="3600" dirty="0">
                <a:solidFill>
                  <a:schemeClr val="tx1"/>
                </a:solidFill>
              </a:rPr>
              <a:t>150 filmes brasileiros de longa-metragem lançados ao ano em salas de cinema.</a:t>
            </a:r>
          </a:p>
          <a:p>
            <a:pPr algn="just">
              <a:spcBef>
                <a:spcPct val="0"/>
              </a:spcBef>
            </a:pPr>
            <a:r>
              <a:rPr lang="pt-BR" altLang="pt-BR" sz="3600" dirty="0">
                <a:solidFill>
                  <a:schemeClr val="tx1"/>
                </a:solidFill>
              </a:rPr>
              <a:t> </a:t>
            </a:r>
          </a:p>
          <a:p>
            <a:pPr algn="just">
              <a:spcBef>
                <a:spcPct val="0"/>
              </a:spcBef>
            </a:pPr>
            <a:r>
              <a:rPr lang="pt-BR" altLang="pt-BR" sz="3600" b="1" dirty="0">
                <a:solidFill>
                  <a:schemeClr val="tx1"/>
                </a:solidFill>
              </a:rPr>
              <a:t>Meta 27: </a:t>
            </a:r>
            <a:r>
              <a:rPr lang="pt-BR" altLang="pt-BR" sz="3600" dirty="0">
                <a:solidFill>
                  <a:schemeClr val="tx1"/>
                </a:solidFill>
              </a:rPr>
              <a:t>27% de participação dos filmes brasileiros na quantidade de bilhe­tes vendidos nas salas de cinema.</a:t>
            </a:r>
          </a:p>
          <a:p>
            <a:pPr algn="just">
              <a:spcBef>
                <a:spcPct val="0"/>
              </a:spcBef>
            </a:pPr>
            <a:r>
              <a:rPr lang="pt-BR" altLang="pt-BR" sz="3600" dirty="0">
                <a:solidFill>
                  <a:schemeClr val="tx1"/>
                </a:solidFill>
              </a:rPr>
              <a:t> </a:t>
            </a:r>
          </a:p>
          <a:p>
            <a:pPr algn="just">
              <a:spcBef>
                <a:spcPct val="0"/>
              </a:spcBef>
            </a:pPr>
            <a:r>
              <a:rPr lang="pt-BR" altLang="pt-BR" sz="3600" b="1" dirty="0">
                <a:solidFill>
                  <a:schemeClr val="tx1"/>
                </a:solidFill>
              </a:rPr>
              <a:t>Meta 28: </a:t>
            </a:r>
            <a:r>
              <a:rPr lang="pt-BR" altLang="pt-BR" sz="3600" dirty="0">
                <a:solidFill>
                  <a:schemeClr val="tx1"/>
                </a:solidFill>
              </a:rPr>
              <a:t>Aumento em 60% no número de pessoas que frequentam museu, centro cultural, </a:t>
            </a:r>
            <a:r>
              <a:rPr lang="pt-BR" altLang="pt-BR" sz="3600" b="1" dirty="0">
                <a:solidFill>
                  <a:schemeClr val="tx1"/>
                </a:solidFill>
              </a:rPr>
              <a:t>cinema,</a:t>
            </a:r>
            <a:r>
              <a:rPr lang="pt-BR" altLang="pt-BR" sz="3600" dirty="0">
                <a:solidFill>
                  <a:schemeClr val="tx1"/>
                </a:solidFill>
              </a:rPr>
              <a:t> espetáculos de teatro, circo, dança e música.</a:t>
            </a:r>
          </a:p>
          <a:p>
            <a:pPr algn="just">
              <a:spcBef>
                <a:spcPct val="0"/>
              </a:spcBef>
            </a:pPr>
            <a:r>
              <a:rPr lang="pt-BR" altLang="pt-BR" sz="3600" b="1" dirty="0">
                <a:solidFill>
                  <a:schemeClr val="tx1"/>
                </a:solidFill>
              </a:rPr>
              <a:t>*Cinemas - </a:t>
            </a:r>
            <a:r>
              <a:rPr lang="pt-BR" altLang="pt-BR" sz="3600" dirty="0">
                <a:solidFill>
                  <a:schemeClr val="tx1"/>
                </a:solidFill>
              </a:rPr>
              <a:t>Aumentar de 18,4% para 29,44% o número de pessoas</a:t>
            </a:r>
          </a:p>
          <a:p>
            <a:pPr algn="just">
              <a:spcBef>
                <a:spcPct val="0"/>
              </a:spcBef>
            </a:pPr>
            <a:r>
              <a:rPr lang="pt-BR" altLang="pt-BR" sz="3600" dirty="0">
                <a:solidFill>
                  <a:schemeClr val="tx1"/>
                </a:solidFill>
              </a:rPr>
              <a:t>que vão ao </a:t>
            </a:r>
            <a:r>
              <a:rPr lang="pt-BR" altLang="pt-BR" sz="3600" dirty="0" smtClean="0">
                <a:solidFill>
                  <a:schemeClr val="tx1"/>
                </a:solidFill>
              </a:rPr>
              <a:t>cinema.</a:t>
            </a:r>
            <a:r>
              <a:rPr lang="pt-BR" altLang="pt-BR" sz="3600" dirty="0">
                <a:solidFill>
                  <a:schemeClr val="tx1"/>
                </a:solidFill>
              </a:rPr>
              <a:t>	</a:t>
            </a:r>
          </a:p>
          <a:p>
            <a:pPr algn="just">
              <a:spcBef>
                <a:spcPts val="500"/>
              </a:spcBef>
            </a:pPr>
            <a:endParaRPr lang="pt-PT" altLang="pt-BR" sz="3600" b="1" dirty="0" smtClean="0">
              <a:solidFill>
                <a:schemeClr val="tx1"/>
              </a:solidFill>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51662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lstStyle/>
          <a:p>
            <a:pPr algn="r"/>
            <a:r>
              <a:rPr lang="pt-BR" b="1" dirty="0" smtClean="0">
                <a:solidFill>
                  <a:schemeClr val="bg1"/>
                </a:solidFill>
              </a:rPr>
              <a:t>Plano Nacional de Cultura</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fontScale="62500" lnSpcReduction="20000"/>
          </a:bodyPr>
          <a:lstStyle/>
          <a:p>
            <a:pPr algn="just">
              <a:spcBef>
                <a:spcPct val="0"/>
              </a:spcBef>
            </a:pPr>
            <a:endParaRPr lang="pt-BR" altLang="pt-BR" sz="3600" b="1" dirty="0" smtClean="0">
              <a:solidFill>
                <a:schemeClr val="tx1"/>
              </a:solidFill>
            </a:endParaRPr>
          </a:p>
          <a:p>
            <a:pPr algn="just">
              <a:spcBef>
                <a:spcPct val="0"/>
              </a:spcBef>
            </a:pPr>
            <a:r>
              <a:rPr lang="pt-BR" altLang="pt-BR" sz="3600" b="1" dirty="0">
                <a:solidFill>
                  <a:schemeClr val="tx1"/>
                </a:solidFill>
              </a:rPr>
              <a:t>Meta 29: </a:t>
            </a:r>
            <a:r>
              <a:rPr lang="pt-BR" altLang="pt-BR" sz="3600" dirty="0">
                <a:solidFill>
                  <a:schemeClr val="tx1"/>
                </a:solidFill>
              </a:rPr>
              <a:t>100% de bibliotecas públicas, museus, </a:t>
            </a:r>
            <a:r>
              <a:rPr lang="pt-BR" altLang="pt-BR" sz="3600" b="1" dirty="0">
                <a:solidFill>
                  <a:schemeClr val="tx1"/>
                </a:solidFill>
              </a:rPr>
              <a:t>cinemas</a:t>
            </a:r>
            <a:r>
              <a:rPr lang="pt-BR" altLang="pt-BR" sz="3600" dirty="0">
                <a:solidFill>
                  <a:schemeClr val="tx1"/>
                </a:solidFill>
              </a:rPr>
              <a:t>, teatros, arquivos públicos e centros culturais atendendo aos requisitos legais de acessibilidade e desenvolvendo ações de promoção da fruição cultural por parte das pes­soas com deficiência.</a:t>
            </a:r>
          </a:p>
          <a:p>
            <a:pPr algn="just">
              <a:spcBef>
                <a:spcPct val="0"/>
              </a:spcBef>
            </a:pPr>
            <a:endParaRPr lang="pt-BR" altLang="pt-BR" sz="3600" dirty="0">
              <a:solidFill>
                <a:schemeClr val="tx1"/>
              </a:solidFill>
            </a:endParaRPr>
          </a:p>
          <a:p>
            <a:pPr algn="just">
              <a:spcBef>
                <a:spcPct val="0"/>
              </a:spcBef>
            </a:pPr>
            <a:r>
              <a:rPr lang="pt-BR" altLang="pt-BR" sz="3600" b="1" dirty="0">
                <a:solidFill>
                  <a:schemeClr val="tx1"/>
                </a:solidFill>
              </a:rPr>
              <a:t>Meta 30: </a:t>
            </a:r>
            <a:r>
              <a:rPr lang="pt-BR" altLang="pt-BR" sz="3600" dirty="0">
                <a:solidFill>
                  <a:schemeClr val="tx1"/>
                </a:solidFill>
              </a:rPr>
              <a:t>37% dos municípios brasileiros com </a:t>
            </a:r>
            <a:r>
              <a:rPr lang="pt-BR" altLang="pt-BR" sz="3600" b="1" dirty="0">
                <a:solidFill>
                  <a:schemeClr val="tx1"/>
                </a:solidFill>
              </a:rPr>
              <a:t>cineclube</a:t>
            </a:r>
            <a:r>
              <a:rPr lang="pt-BR" altLang="pt-BR" sz="3600" dirty="0">
                <a:solidFill>
                  <a:schemeClr val="tx1"/>
                </a:solidFill>
              </a:rPr>
              <a:t>.</a:t>
            </a:r>
          </a:p>
          <a:p>
            <a:pPr algn="just">
              <a:spcBef>
                <a:spcPct val="0"/>
              </a:spcBef>
            </a:pPr>
            <a:r>
              <a:rPr lang="pt-BR" altLang="pt-BR" sz="3600" dirty="0">
                <a:solidFill>
                  <a:schemeClr val="tx1"/>
                </a:solidFill>
              </a:rPr>
              <a:t> </a:t>
            </a:r>
          </a:p>
          <a:p>
            <a:pPr algn="just">
              <a:spcBef>
                <a:spcPct val="0"/>
              </a:spcBef>
            </a:pPr>
            <a:r>
              <a:rPr lang="pt-BR" altLang="pt-BR" sz="3600" b="1" dirty="0">
                <a:solidFill>
                  <a:schemeClr val="tx1"/>
                </a:solidFill>
              </a:rPr>
              <a:t>Meta 40: Disponibilização na internet dos seguintes conteúdos, que estejam em domínio público ou licenciados:</a:t>
            </a:r>
            <a:endParaRPr lang="pt-BR" altLang="pt-BR" sz="3600" dirty="0">
              <a:solidFill>
                <a:schemeClr val="tx1"/>
              </a:solidFill>
            </a:endParaRPr>
          </a:p>
          <a:p>
            <a:pPr algn="just">
              <a:spcBef>
                <a:spcPct val="0"/>
              </a:spcBef>
            </a:pPr>
            <a:r>
              <a:rPr lang="pt-BR" altLang="pt-BR" sz="3600" dirty="0">
                <a:solidFill>
                  <a:schemeClr val="tx1"/>
                </a:solidFill>
              </a:rPr>
              <a:t>100% das obras audiovisuais do Centro Técnico Audiovisual (</a:t>
            </a:r>
            <a:r>
              <a:rPr lang="pt-BR" altLang="pt-BR" sz="3600" dirty="0" err="1">
                <a:solidFill>
                  <a:schemeClr val="tx1"/>
                </a:solidFill>
              </a:rPr>
              <a:t>CTAv</a:t>
            </a:r>
            <a:r>
              <a:rPr lang="pt-BR" altLang="pt-BR" sz="3600" dirty="0">
                <a:solidFill>
                  <a:schemeClr val="tx1"/>
                </a:solidFill>
              </a:rPr>
              <a:t>) e da Cinemateca Brasileira; 100% do acervo iconográfico, sonoro e audiovisual do Centro de Documentação da Fundação Nacional das Artes (</a:t>
            </a:r>
            <a:r>
              <a:rPr lang="pt-BR" altLang="pt-BR" sz="3600" dirty="0" err="1">
                <a:solidFill>
                  <a:schemeClr val="tx1"/>
                </a:solidFill>
              </a:rPr>
              <a:t>Cedoc</a:t>
            </a:r>
            <a:r>
              <a:rPr lang="pt-BR" altLang="pt-BR" sz="3600" dirty="0">
                <a:solidFill>
                  <a:schemeClr val="tx1"/>
                </a:solidFill>
              </a:rPr>
              <a:t>/Funarte).</a:t>
            </a:r>
          </a:p>
          <a:p>
            <a:pPr algn="just">
              <a:spcBef>
                <a:spcPct val="0"/>
              </a:spcBef>
            </a:pPr>
            <a:r>
              <a:rPr lang="pt-BR" altLang="pt-BR" sz="3600" dirty="0">
                <a:solidFill>
                  <a:schemeClr val="tx1"/>
                </a:solidFill>
                <a:latin typeface="Helvetica" pitchFamily="-84" charset="0"/>
              </a:rPr>
              <a:t>	</a:t>
            </a:r>
          </a:p>
          <a:p>
            <a:pPr algn="just">
              <a:spcBef>
                <a:spcPts val="500"/>
              </a:spcBef>
            </a:pPr>
            <a:endParaRPr lang="pt-PT" altLang="pt-BR" sz="3600" b="1" dirty="0" smtClean="0">
              <a:solidFill>
                <a:schemeClr val="tx1"/>
              </a:solidFill>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68584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lstStyle/>
          <a:p>
            <a:pPr algn="r"/>
            <a:r>
              <a:rPr lang="pt-BR" b="1" dirty="0" smtClean="0">
                <a:solidFill>
                  <a:schemeClr val="bg1"/>
                </a:solidFill>
              </a:rPr>
              <a:t>Plano Nacional de Cultura</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lnSpcReduction="10000"/>
          </a:bodyPr>
          <a:lstStyle/>
          <a:p>
            <a:pPr algn="just">
              <a:spcBef>
                <a:spcPct val="0"/>
              </a:spcBef>
            </a:pPr>
            <a:endParaRPr lang="pt-BR" altLang="pt-BR" sz="3600" b="1" dirty="0" smtClean="0">
              <a:solidFill>
                <a:schemeClr val="tx1"/>
              </a:solidFill>
              <a:latin typeface="Helvetica" pitchFamily="-84" charset="0"/>
            </a:endParaRPr>
          </a:p>
          <a:p>
            <a:pPr algn="just">
              <a:spcBef>
                <a:spcPct val="0"/>
              </a:spcBef>
            </a:pPr>
            <a:r>
              <a:rPr lang="pt-BR" altLang="pt-BR" sz="3000" b="1" dirty="0">
                <a:solidFill>
                  <a:schemeClr val="tx1"/>
                </a:solidFill>
              </a:rPr>
              <a:t>Meta 43: </a:t>
            </a:r>
            <a:r>
              <a:rPr lang="pt-BR" altLang="pt-BR" sz="3000" dirty="0">
                <a:solidFill>
                  <a:schemeClr val="tx1"/>
                </a:solidFill>
              </a:rPr>
              <a:t>100% das Unidades da Federação (UF) com um núcleo de produ­ção digital audiovisual e um núcleo de arte tecnológica e inovação.</a:t>
            </a:r>
          </a:p>
          <a:p>
            <a:pPr algn="just">
              <a:spcBef>
                <a:spcPct val="0"/>
              </a:spcBef>
            </a:pPr>
            <a:r>
              <a:rPr lang="pt-BR" altLang="pt-BR" sz="3000" dirty="0">
                <a:solidFill>
                  <a:schemeClr val="tx1"/>
                </a:solidFill>
              </a:rPr>
              <a:t> </a:t>
            </a:r>
          </a:p>
          <a:p>
            <a:pPr algn="just">
              <a:spcBef>
                <a:spcPct val="0"/>
              </a:spcBef>
            </a:pPr>
            <a:r>
              <a:rPr lang="pt-BR" altLang="pt-BR" sz="3000" b="1" dirty="0">
                <a:solidFill>
                  <a:schemeClr val="tx1"/>
                </a:solidFill>
              </a:rPr>
              <a:t>Meta 44: </a:t>
            </a:r>
            <a:r>
              <a:rPr lang="pt-BR" altLang="pt-BR" sz="3000" dirty="0">
                <a:solidFill>
                  <a:schemeClr val="tx1"/>
                </a:solidFill>
              </a:rPr>
              <a:t>Participação da produção audiovisual independente brasileira na programação dos canais de televisão, na seguinte proporção: 25% nos canais da TV aberta; 20% nos canais da TV por assinatura.</a:t>
            </a:r>
          </a:p>
          <a:p>
            <a:pPr algn="just">
              <a:spcBef>
                <a:spcPct val="0"/>
              </a:spcBef>
            </a:pPr>
            <a:r>
              <a:rPr lang="pt-BR" altLang="pt-BR" sz="3600" dirty="0">
                <a:solidFill>
                  <a:schemeClr val="tx1"/>
                </a:solidFill>
                <a:latin typeface="Helvetica" pitchFamily="-84" charset="0"/>
              </a:rPr>
              <a:t>	</a:t>
            </a:r>
          </a:p>
          <a:p>
            <a:pPr algn="just">
              <a:spcBef>
                <a:spcPts val="500"/>
              </a:spcBef>
            </a:pPr>
            <a:endParaRPr lang="pt-PT" altLang="pt-BR" sz="3600" b="1" dirty="0" smtClean="0">
              <a:solidFill>
                <a:schemeClr val="tx1"/>
              </a:solidFill>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27412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normAutofit/>
          </a:bodyPr>
          <a:lstStyle/>
          <a:p>
            <a:r>
              <a:rPr lang="pt-BR" b="1" dirty="0" err="1" smtClean="0">
                <a:solidFill>
                  <a:schemeClr val="bg1"/>
                </a:solidFill>
              </a:rPr>
              <a:t>Ancine</a:t>
            </a:r>
            <a:r>
              <a:rPr lang="pt-BR" b="1" dirty="0" smtClean="0">
                <a:solidFill>
                  <a:schemeClr val="bg1"/>
                </a:solidFill>
              </a:rPr>
              <a:t> - Instrução Normativa 116/14</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fontScale="85000" lnSpcReduction="20000"/>
          </a:bodyPr>
          <a:lstStyle/>
          <a:p>
            <a:pPr algn="just">
              <a:spcBef>
                <a:spcPts val="500"/>
              </a:spcBef>
            </a:pPr>
            <a:endParaRPr lang="pt-BR" sz="3600" dirty="0" smtClean="0">
              <a:solidFill>
                <a:schemeClr val="tx1"/>
              </a:solidFill>
            </a:endParaRPr>
          </a:p>
          <a:p>
            <a:pPr algn="just">
              <a:spcBef>
                <a:spcPts val="500"/>
              </a:spcBef>
            </a:pPr>
            <a:r>
              <a:rPr lang="pt-BR" sz="3600" dirty="0" smtClean="0">
                <a:solidFill>
                  <a:schemeClr val="tx1"/>
                </a:solidFill>
              </a:rPr>
              <a:t>Trata </a:t>
            </a:r>
            <a:r>
              <a:rPr lang="pt-BR" sz="3600" dirty="0">
                <a:solidFill>
                  <a:schemeClr val="tx1"/>
                </a:solidFill>
              </a:rPr>
              <a:t>das produções nacionais financiadas com recursos públicos. Determina que 100% das produções devem ter suas cópias depositadas com os recursos de Audiodescrição, Legenda descritiva e LIBRAS. A inclusão de LIBRAS, segunda língua oficial do Brasil, foi uma grande conquista da comunidade surda, que na ocasião se mobilizou para garantir este recurso de acessibilidade. Esta instrução normativa tem como foco a produção dos conteúdos acessíveis e impacta os produtores de filmes e séries nacionais. </a:t>
            </a:r>
            <a:endParaRPr lang="pt-PT" altLang="pt-BR" sz="3600" b="1" dirty="0" smtClean="0">
              <a:solidFill>
                <a:schemeClr val="tx1"/>
              </a:solidFill>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51662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normAutofit/>
          </a:bodyPr>
          <a:lstStyle/>
          <a:p>
            <a:r>
              <a:rPr lang="pt-BR" b="1" dirty="0" err="1" smtClean="0">
                <a:solidFill>
                  <a:schemeClr val="bg1"/>
                </a:solidFill>
              </a:rPr>
              <a:t>Ancine</a:t>
            </a:r>
            <a:r>
              <a:rPr lang="pt-BR" b="1" dirty="0" smtClean="0">
                <a:solidFill>
                  <a:schemeClr val="bg1"/>
                </a:solidFill>
              </a:rPr>
              <a:t> -Instrução Normativa 128/16</a:t>
            </a:r>
            <a:endParaRPr lang="pt-BR" b="1" dirty="0">
              <a:solidFill>
                <a:schemeClr val="bg1"/>
              </a:solidFill>
            </a:endParaRPr>
          </a:p>
        </p:txBody>
      </p:sp>
      <p:sp>
        <p:nvSpPr>
          <p:cNvPr id="5" name="Subtítulo 4"/>
          <p:cNvSpPr>
            <a:spLocks noGrp="1"/>
          </p:cNvSpPr>
          <p:nvPr>
            <p:ph type="subTitle" idx="1"/>
          </p:nvPr>
        </p:nvSpPr>
        <p:spPr>
          <a:xfrm>
            <a:off x="0" y="1556792"/>
            <a:ext cx="9036496" cy="5040560"/>
          </a:xfrm>
        </p:spPr>
        <p:txBody>
          <a:bodyPr>
            <a:normAutofit fontScale="77500" lnSpcReduction="20000"/>
          </a:bodyPr>
          <a:lstStyle/>
          <a:p>
            <a:pPr algn="just">
              <a:spcBef>
                <a:spcPts val="500"/>
              </a:spcBef>
            </a:pPr>
            <a:endParaRPr lang="pt-BR" sz="3600" dirty="0" smtClean="0">
              <a:solidFill>
                <a:schemeClr val="tx1"/>
              </a:solidFill>
            </a:endParaRPr>
          </a:p>
          <a:p>
            <a:pPr algn="just">
              <a:spcBef>
                <a:spcPts val="500"/>
              </a:spcBef>
            </a:pPr>
            <a:r>
              <a:rPr lang="pt-BR" sz="3600" dirty="0" smtClean="0">
                <a:solidFill>
                  <a:schemeClr val="tx1"/>
                </a:solidFill>
              </a:rPr>
              <a:t>Prevê </a:t>
            </a:r>
            <a:r>
              <a:rPr lang="pt-BR" sz="3600" dirty="0">
                <a:solidFill>
                  <a:schemeClr val="tx1"/>
                </a:solidFill>
              </a:rPr>
              <a:t>que as salas de exibição comercial deverão dispor de tecnologia assistiva voltada à fruição dos recursos de legendagem, legendagem descritiva, audiodescrição e LIBRAS. Os recursos serão providos na modalidade que permita o acesso individual ao conteúdo especial, sem interferir na fruição dos demais espectadores. </a:t>
            </a:r>
            <a:endParaRPr lang="pt-BR" sz="3600" dirty="0" smtClean="0">
              <a:solidFill>
                <a:schemeClr val="tx1"/>
              </a:solidFill>
            </a:endParaRPr>
          </a:p>
          <a:p>
            <a:pPr algn="just">
              <a:spcBef>
                <a:spcPts val="500"/>
              </a:spcBef>
            </a:pPr>
            <a:r>
              <a:rPr lang="pt-BR" sz="3600" dirty="0" smtClean="0">
                <a:solidFill>
                  <a:schemeClr val="tx1"/>
                </a:solidFill>
              </a:rPr>
              <a:t>Regula </a:t>
            </a:r>
            <a:r>
              <a:rPr lang="pt-BR" sz="3600" dirty="0">
                <a:solidFill>
                  <a:schemeClr val="tx1"/>
                </a:solidFill>
              </a:rPr>
              <a:t>ainda a distribuição e exibição dos recursos acessíveis em salas de exibição, definindo formatos e prazos para a adequação das cópias de filmes distribuídas e da forma de exibição nos Cinemas. Define que até </a:t>
            </a:r>
            <a:r>
              <a:rPr lang="pt-BR" sz="3600" dirty="0" smtClean="0">
                <a:solidFill>
                  <a:schemeClr val="tx1"/>
                </a:solidFill>
              </a:rPr>
              <a:t>16/11/18, </a:t>
            </a:r>
            <a:r>
              <a:rPr lang="pt-BR" sz="3600" dirty="0">
                <a:solidFill>
                  <a:schemeClr val="tx1"/>
                </a:solidFill>
              </a:rPr>
              <a:t>100% das salas deverão dispor de </a:t>
            </a:r>
            <a:r>
              <a:rPr lang="pt-BR" sz="3600" dirty="0" smtClean="0">
                <a:solidFill>
                  <a:schemeClr val="tx1"/>
                </a:solidFill>
              </a:rPr>
              <a:t>Tecnologia </a:t>
            </a:r>
            <a:r>
              <a:rPr lang="pt-BR" sz="3600" dirty="0">
                <a:solidFill>
                  <a:schemeClr val="tx1"/>
                </a:solidFill>
              </a:rPr>
              <a:t>A</a:t>
            </a:r>
            <a:r>
              <a:rPr lang="pt-BR" sz="3600" dirty="0" smtClean="0">
                <a:solidFill>
                  <a:schemeClr val="tx1"/>
                </a:solidFill>
              </a:rPr>
              <a:t>ssistiva </a:t>
            </a:r>
            <a:r>
              <a:rPr lang="pt-BR" sz="3600" dirty="0">
                <a:solidFill>
                  <a:schemeClr val="tx1"/>
                </a:solidFill>
              </a:rPr>
              <a:t>e  acessibilidade nos filmes exibidos</a:t>
            </a:r>
            <a:r>
              <a:rPr lang="pt-BR" sz="3600" dirty="0" smtClean="0">
                <a:solidFill>
                  <a:schemeClr val="tx1"/>
                </a:solidFill>
              </a:rPr>
              <a:t>.</a:t>
            </a:r>
            <a:endParaRPr lang="pt-BR" sz="3600" dirty="0">
              <a:solidFill>
                <a:schemeClr val="tx1"/>
              </a:solidFill>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27061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24643"/>
          <a:stretch/>
        </p:blipFill>
        <p:spPr>
          <a:xfrm>
            <a:off x="-1099514" y="1412776"/>
            <a:ext cx="5473239" cy="5445224"/>
          </a:xfrm>
          <a:prstGeom prst="rect">
            <a:avLst/>
          </a:prstGeom>
        </p:spPr>
      </p:pic>
      <p:sp>
        <p:nvSpPr>
          <p:cNvPr id="3" name="Subtítulo 2"/>
          <p:cNvSpPr>
            <a:spLocks noGrp="1"/>
          </p:cNvSpPr>
          <p:nvPr>
            <p:ph type="subTitle" idx="1"/>
          </p:nvPr>
        </p:nvSpPr>
        <p:spPr>
          <a:xfrm>
            <a:off x="4572000" y="2276872"/>
            <a:ext cx="4464496" cy="3168352"/>
          </a:xfrm>
        </p:spPr>
        <p:txBody>
          <a:bodyPr>
            <a:normAutofit/>
          </a:bodyPr>
          <a:lstStyle/>
          <a:p>
            <a:pPr algn="l"/>
            <a:r>
              <a:rPr lang="pt-BR" sz="2400" dirty="0" smtClean="0">
                <a:solidFill>
                  <a:schemeClr val="tx1"/>
                </a:solidFill>
              </a:rPr>
              <a:t>OSCIP; </a:t>
            </a:r>
          </a:p>
          <a:p>
            <a:pPr algn="l"/>
            <a:r>
              <a:rPr lang="pt-BR" sz="2400" dirty="0" smtClean="0">
                <a:solidFill>
                  <a:schemeClr val="tx1"/>
                </a:solidFill>
              </a:rPr>
              <a:t>Entidade Promotora de </a:t>
            </a:r>
            <a:r>
              <a:rPr lang="pt-BR" sz="2400" dirty="0">
                <a:solidFill>
                  <a:schemeClr val="tx1"/>
                </a:solidFill>
              </a:rPr>
              <a:t>Direitos </a:t>
            </a:r>
            <a:r>
              <a:rPr lang="pt-BR" sz="2400" dirty="0" smtClean="0">
                <a:solidFill>
                  <a:schemeClr val="tx1"/>
                </a:solidFill>
              </a:rPr>
              <a:t>Humanos;</a:t>
            </a:r>
          </a:p>
          <a:p>
            <a:pPr algn="l"/>
            <a:r>
              <a:rPr lang="pt-BR" sz="2400" dirty="0" smtClean="0">
                <a:solidFill>
                  <a:schemeClr val="tx1"/>
                </a:solidFill>
              </a:rPr>
              <a:t>Fundada em 2005;</a:t>
            </a:r>
          </a:p>
          <a:p>
            <a:pPr algn="l"/>
            <a:r>
              <a:rPr lang="pt-BR" sz="2400" dirty="0" smtClean="0">
                <a:solidFill>
                  <a:schemeClr val="tx1"/>
                </a:solidFill>
              </a:rPr>
              <a:t>Focos </a:t>
            </a:r>
            <a:r>
              <a:rPr lang="pt-BR" sz="2400" dirty="0">
                <a:solidFill>
                  <a:schemeClr val="tx1"/>
                </a:solidFill>
              </a:rPr>
              <a:t>de </a:t>
            </a:r>
            <a:r>
              <a:rPr lang="pt-BR" sz="2400" dirty="0" smtClean="0">
                <a:solidFill>
                  <a:schemeClr val="tx1"/>
                </a:solidFill>
              </a:rPr>
              <a:t>atuação: </a:t>
            </a:r>
            <a:r>
              <a:rPr lang="pt-BR" sz="2400" b="1" dirty="0">
                <a:solidFill>
                  <a:schemeClr val="tx1"/>
                </a:solidFill>
              </a:rPr>
              <a:t>Educação</a:t>
            </a:r>
            <a:r>
              <a:rPr lang="pt-BR" sz="2400" dirty="0">
                <a:solidFill>
                  <a:schemeClr val="tx1"/>
                </a:solidFill>
              </a:rPr>
              <a:t> e </a:t>
            </a:r>
            <a:r>
              <a:rPr lang="pt-BR" sz="2400" b="1" dirty="0">
                <a:solidFill>
                  <a:schemeClr val="tx1"/>
                </a:solidFill>
              </a:rPr>
              <a:t>Cultura Inclusivas</a:t>
            </a:r>
            <a:r>
              <a:rPr lang="pt-BR" sz="2400" dirty="0" smtClean="0">
                <a:solidFill>
                  <a:schemeClr val="tx1"/>
                </a:solidFill>
              </a:rPr>
              <a:t>.</a:t>
            </a:r>
          </a:p>
        </p:txBody>
      </p:sp>
      <p:sp>
        <p:nvSpPr>
          <p:cNvPr id="7" name="Arredondar Retângulo em um Canto Diagonal 6"/>
          <p:cNvSpPr/>
          <p:nvPr/>
        </p:nvSpPr>
        <p:spPr>
          <a:xfrm>
            <a:off x="-36512" y="-459432"/>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269540"/>
            <a:ext cx="8820475" cy="927212"/>
          </a:xfrm>
        </p:spPr>
        <p:txBody>
          <a:bodyPr/>
          <a:lstStyle/>
          <a:p>
            <a:pPr algn="r"/>
            <a:r>
              <a:rPr lang="pt-BR" b="1" dirty="0" smtClean="0">
                <a:solidFill>
                  <a:schemeClr val="bg1"/>
                </a:solidFill>
              </a:rPr>
              <a:t>A Mais </a:t>
            </a:r>
            <a:r>
              <a:rPr lang="pt-BR" b="1" dirty="0">
                <a:solidFill>
                  <a:schemeClr val="bg1"/>
                </a:solidFill>
              </a:rPr>
              <a:t>D</a:t>
            </a:r>
            <a:r>
              <a:rPr lang="pt-BR" b="1" dirty="0" smtClean="0">
                <a:solidFill>
                  <a:schemeClr val="bg1"/>
                </a:solidFill>
              </a:rPr>
              <a:t>iferenças</a:t>
            </a:r>
            <a:endParaRPr lang="pt-BR" b="1" dirty="0">
              <a:solidFill>
                <a:schemeClr val="bg1"/>
              </a:solidFill>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30209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normAutofit/>
          </a:bodyPr>
          <a:lstStyle/>
          <a:p>
            <a:r>
              <a:rPr lang="pt-BR" b="1" dirty="0" err="1" smtClean="0">
                <a:solidFill>
                  <a:schemeClr val="bg1"/>
                </a:solidFill>
              </a:rPr>
              <a:t>Ancine</a:t>
            </a:r>
            <a:r>
              <a:rPr lang="pt-BR" b="1" dirty="0" smtClean="0">
                <a:solidFill>
                  <a:schemeClr val="bg1"/>
                </a:solidFill>
              </a:rPr>
              <a:t> -Instrução Normativa </a:t>
            </a:r>
            <a:r>
              <a:rPr lang="pt-BR" b="1" dirty="0" smtClean="0">
                <a:solidFill>
                  <a:schemeClr val="bg1"/>
                </a:solidFill>
              </a:rPr>
              <a:t>145/18</a:t>
            </a:r>
            <a:endParaRPr lang="pt-BR" b="1" dirty="0">
              <a:solidFill>
                <a:schemeClr val="bg1"/>
              </a:solidFill>
            </a:endParaRPr>
          </a:p>
        </p:txBody>
      </p:sp>
      <p:sp>
        <p:nvSpPr>
          <p:cNvPr id="5" name="Subtítulo 4"/>
          <p:cNvSpPr>
            <a:spLocks noGrp="1"/>
          </p:cNvSpPr>
          <p:nvPr>
            <p:ph type="subTitle" idx="1"/>
          </p:nvPr>
        </p:nvSpPr>
        <p:spPr>
          <a:xfrm>
            <a:off x="0" y="1556792"/>
            <a:ext cx="9036496" cy="5040560"/>
          </a:xfrm>
        </p:spPr>
        <p:txBody>
          <a:bodyPr>
            <a:normAutofit fontScale="77500" lnSpcReduction="20000"/>
          </a:bodyPr>
          <a:lstStyle/>
          <a:p>
            <a:pPr algn="just">
              <a:spcBef>
                <a:spcPts val="500"/>
              </a:spcBef>
            </a:pPr>
            <a:endParaRPr lang="pt-BR" sz="3600" dirty="0" smtClean="0">
              <a:solidFill>
                <a:schemeClr val="tx1"/>
              </a:solidFill>
            </a:endParaRPr>
          </a:p>
          <a:p>
            <a:pPr algn="just">
              <a:spcBef>
                <a:spcPts val="500"/>
              </a:spcBef>
            </a:pPr>
            <a:r>
              <a:rPr lang="pt-BR" sz="3600" dirty="0" smtClean="0">
                <a:solidFill>
                  <a:schemeClr val="tx1"/>
                </a:solidFill>
              </a:rPr>
              <a:t>Prevê </a:t>
            </a:r>
            <a:r>
              <a:rPr lang="pt-BR" sz="3600" dirty="0" smtClean="0">
                <a:solidFill>
                  <a:schemeClr val="tx1"/>
                </a:solidFill>
              </a:rPr>
              <a:t>os conceitos e que </a:t>
            </a:r>
            <a:r>
              <a:rPr lang="pt-BR" sz="3600" dirty="0">
                <a:solidFill>
                  <a:schemeClr val="tx1"/>
                </a:solidFill>
              </a:rPr>
              <a:t>as salas de exibição comercial deverão dispor de tecnologia assistiva voltada à fruição dos recursos de legendagem, legendagem descritiva, audiodescrição e LIBRAS. Os recursos serão providos na modalidade que permita o acesso individual ao conteúdo especial, sem interferir na fruição dos demais espectadores. </a:t>
            </a:r>
            <a:endParaRPr lang="pt-BR" sz="3600" dirty="0" smtClean="0">
              <a:solidFill>
                <a:schemeClr val="tx1"/>
              </a:solidFill>
            </a:endParaRPr>
          </a:p>
          <a:p>
            <a:pPr algn="just">
              <a:spcBef>
                <a:spcPts val="500"/>
              </a:spcBef>
            </a:pPr>
            <a:r>
              <a:rPr lang="pt-BR" sz="3600" dirty="0" smtClean="0">
                <a:solidFill>
                  <a:schemeClr val="tx1"/>
                </a:solidFill>
              </a:rPr>
              <a:t>Regula </a:t>
            </a:r>
            <a:r>
              <a:rPr lang="pt-BR" sz="3600" dirty="0">
                <a:solidFill>
                  <a:schemeClr val="tx1"/>
                </a:solidFill>
              </a:rPr>
              <a:t>ainda a distribuição e exibição dos recursos acessíveis em salas de exibição, definindo formatos e prazos para a adequação das cópias de filmes distribuídas e da forma de exibição nos Cinemas. Define que </a:t>
            </a:r>
            <a:r>
              <a:rPr lang="pt-BR" sz="3600" dirty="0" smtClean="0">
                <a:solidFill>
                  <a:schemeClr val="tx1"/>
                </a:solidFill>
              </a:rPr>
              <a:t>até janeiro de 2020, </a:t>
            </a:r>
            <a:r>
              <a:rPr lang="pt-BR" sz="3600" dirty="0">
                <a:solidFill>
                  <a:schemeClr val="tx1"/>
                </a:solidFill>
              </a:rPr>
              <a:t>100% das salas deverão dispor de </a:t>
            </a:r>
            <a:r>
              <a:rPr lang="pt-BR" sz="3600" dirty="0" smtClean="0">
                <a:solidFill>
                  <a:schemeClr val="tx1"/>
                </a:solidFill>
              </a:rPr>
              <a:t>Tecnologia </a:t>
            </a:r>
            <a:r>
              <a:rPr lang="pt-BR" sz="3600" dirty="0">
                <a:solidFill>
                  <a:schemeClr val="tx1"/>
                </a:solidFill>
              </a:rPr>
              <a:t>A</a:t>
            </a:r>
            <a:r>
              <a:rPr lang="pt-BR" sz="3600" dirty="0" smtClean="0">
                <a:solidFill>
                  <a:schemeClr val="tx1"/>
                </a:solidFill>
              </a:rPr>
              <a:t>ssistiva </a:t>
            </a:r>
            <a:r>
              <a:rPr lang="pt-BR" sz="3600" dirty="0">
                <a:solidFill>
                  <a:schemeClr val="tx1"/>
                </a:solidFill>
              </a:rPr>
              <a:t>e  acessibilidade nos filmes exibidos</a:t>
            </a:r>
            <a:r>
              <a:rPr lang="pt-BR" sz="3600" dirty="0" smtClean="0">
                <a:solidFill>
                  <a:schemeClr val="tx1"/>
                </a:solidFill>
              </a:rPr>
              <a:t>.</a:t>
            </a:r>
            <a:endParaRPr lang="pt-BR" sz="3600" dirty="0">
              <a:solidFill>
                <a:schemeClr val="tx1"/>
              </a:solidFill>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46684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lstStyle/>
          <a:p>
            <a:r>
              <a:rPr lang="pt-BR" b="1" dirty="0" smtClean="0">
                <a:solidFill>
                  <a:schemeClr val="bg1"/>
                </a:solidFill>
              </a:rPr>
              <a:t>Políticas Públicas</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a:bodyPr>
          <a:lstStyle/>
          <a:p>
            <a:pPr lvl="1" algn="just">
              <a:spcBef>
                <a:spcPts val="600"/>
              </a:spcBef>
              <a:spcAft>
                <a:spcPts val="1200"/>
              </a:spcAft>
            </a:pPr>
            <a:endParaRPr lang="pt-BR" altLang="pt-BR" sz="2000" dirty="0" smtClean="0">
              <a:solidFill>
                <a:schemeClr val="tx1"/>
              </a:solidFill>
              <a:latin typeface="Helvetica" pitchFamily="-84" charset="0"/>
            </a:endParaRPr>
          </a:p>
          <a:p>
            <a:pPr lvl="1" algn="just">
              <a:spcBef>
                <a:spcPts val="600"/>
              </a:spcBef>
              <a:spcAft>
                <a:spcPts val="1200"/>
              </a:spcAft>
            </a:pPr>
            <a:r>
              <a:rPr lang="pt-BR" altLang="pt-BR" sz="2000" dirty="0" smtClean="0">
                <a:solidFill>
                  <a:schemeClr val="tx1"/>
                </a:solidFill>
                <a:cs typeface="Tahoma" pitchFamily="34" charset="0"/>
              </a:rPr>
              <a:t>- Transversais</a:t>
            </a:r>
            <a:r>
              <a:rPr lang="pt-BR" altLang="pt-BR" sz="2000" dirty="0">
                <a:solidFill>
                  <a:schemeClr val="tx1"/>
                </a:solidFill>
                <a:cs typeface="Tahoma" pitchFamily="34" charset="0"/>
              </a:rPr>
              <a:t>, inclusivas, </a:t>
            </a:r>
            <a:r>
              <a:rPr lang="pt-BR" altLang="pt-BR" sz="2000" dirty="0" smtClean="0">
                <a:solidFill>
                  <a:schemeClr val="tx1"/>
                </a:solidFill>
                <a:cs typeface="Tahoma" pitchFamily="34" charset="0"/>
              </a:rPr>
              <a:t>inter-relacionadas, </a:t>
            </a:r>
            <a:r>
              <a:rPr lang="pt-BR" altLang="pt-BR" sz="2000" dirty="0">
                <a:solidFill>
                  <a:schemeClr val="tx1"/>
                </a:solidFill>
                <a:cs typeface="Tahoma" pitchFamily="34" charset="0"/>
              </a:rPr>
              <a:t>interdependentes e indivisíveis;</a:t>
            </a:r>
          </a:p>
          <a:p>
            <a:pPr lvl="1" algn="just">
              <a:spcBef>
                <a:spcPts val="600"/>
              </a:spcBef>
              <a:spcAft>
                <a:spcPts val="1200"/>
              </a:spcAft>
            </a:pPr>
            <a:r>
              <a:rPr lang="pt-BR" altLang="pt-BR" sz="2000" dirty="0">
                <a:solidFill>
                  <a:schemeClr val="tx1"/>
                </a:solidFill>
                <a:cs typeface="Tahoma" pitchFamily="34" charset="0"/>
              </a:rPr>
              <a:t>- Direito à  igualdade, à dignidade humana  e a não discriminação;</a:t>
            </a:r>
          </a:p>
          <a:p>
            <a:pPr lvl="1" algn="just">
              <a:spcBef>
                <a:spcPts val="600"/>
              </a:spcBef>
              <a:spcAft>
                <a:spcPts val="1200"/>
              </a:spcAft>
            </a:pPr>
            <a:r>
              <a:rPr lang="pt-BR" altLang="pt-BR" sz="2000" dirty="0">
                <a:solidFill>
                  <a:schemeClr val="tx1"/>
                </a:solidFill>
                <a:cs typeface="Tahoma" pitchFamily="34" charset="0"/>
              </a:rPr>
              <a:t>- Ações Afirmativas;</a:t>
            </a:r>
          </a:p>
          <a:p>
            <a:pPr lvl="1" algn="just">
              <a:spcBef>
                <a:spcPts val="600"/>
              </a:spcBef>
              <a:spcAft>
                <a:spcPts val="1200"/>
              </a:spcAft>
            </a:pPr>
            <a:r>
              <a:rPr lang="pt-BR" altLang="pt-BR" sz="2000" dirty="0">
                <a:solidFill>
                  <a:schemeClr val="tx1"/>
                </a:solidFill>
                <a:cs typeface="Tahoma" pitchFamily="34" charset="0"/>
              </a:rPr>
              <a:t>- </a:t>
            </a:r>
            <a:r>
              <a:rPr lang="pt-BR" altLang="pt-BR" sz="2000" dirty="0" err="1">
                <a:solidFill>
                  <a:schemeClr val="tx1"/>
                </a:solidFill>
                <a:cs typeface="Tahoma" pitchFamily="34" charset="0"/>
              </a:rPr>
              <a:t>Empoderamento</a:t>
            </a:r>
            <a:r>
              <a:rPr lang="pt-BR" altLang="pt-BR" sz="2000" dirty="0">
                <a:solidFill>
                  <a:schemeClr val="tx1"/>
                </a:solidFill>
                <a:cs typeface="Tahoma" pitchFamily="34" charset="0"/>
              </a:rPr>
              <a:t> dos </a:t>
            </a:r>
            <a:r>
              <a:rPr lang="pt-BR" altLang="pt-BR" sz="2000" dirty="0" smtClean="0">
                <a:solidFill>
                  <a:schemeClr val="tx1"/>
                </a:solidFill>
                <a:cs typeface="Tahoma" pitchFamily="34" charset="0"/>
              </a:rPr>
              <a:t>sujeitos  e transição de uma lógica assistencial para  construção </a:t>
            </a:r>
            <a:r>
              <a:rPr lang="pt-BR" altLang="pt-BR" sz="2000" dirty="0">
                <a:solidFill>
                  <a:schemeClr val="tx1"/>
                </a:solidFill>
                <a:cs typeface="Tahoma" pitchFamily="34" charset="0"/>
              </a:rPr>
              <a:t>de </a:t>
            </a:r>
            <a:r>
              <a:rPr lang="pt-BR" altLang="pt-BR" sz="2000" dirty="0" smtClean="0">
                <a:solidFill>
                  <a:schemeClr val="tx1"/>
                </a:solidFill>
                <a:cs typeface="Tahoma" pitchFamily="34" charset="0"/>
              </a:rPr>
              <a:t>sujeitos </a:t>
            </a:r>
            <a:r>
              <a:rPr lang="pt-BR" altLang="pt-BR" sz="2000" dirty="0">
                <a:solidFill>
                  <a:schemeClr val="tx1"/>
                </a:solidFill>
                <a:cs typeface="Tahoma" pitchFamily="34" charset="0"/>
              </a:rPr>
              <a:t>de d</a:t>
            </a:r>
            <a:r>
              <a:rPr lang="pt-BR" altLang="pt-BR" sz="2000" dirty="0" smtClean="0">
                <a:solidFill>
                  <a:schemeClr val="tx1"/>
                </a:solidFill>
                <a:cs typeface="Tahoma" pitchFamily="34" charset="0"/>
              </a:rPr>
              <a:t>ireitos</a:t>
            </a:r>
            <a:r>
              <a:rPr lang="pt-BR" altLang="pt-BR" sz="2000" dirty="0">
                <a:solidFill>
                  <a:schemeClr val="tx1"/>
                </a:solidFill>
                <a:cs typeface="Tahoma" pitchFamily="34" charset="0"/>
              </a:rPr>
              <a:t>;</a:t>
            </a:r>
          </a:p>
          <a:p>
            <a:pPr lvl="1" algn="just">
              <a:spcBef>
                <a:spcPts val="600"/>
              </a:spcBef>
              <a:spcAft>
                <a:spcPts val="1200"/>
              </a:spcAft>
            </a:pPr>
            <a:r>
              <a:rPr lang="pt-BR" altLang="pt-BR" sz="2000" dirty="0">
                <a:solidFill>
                  <a:schemeClr val="tx1"/>
                </a:solidFill>
                <a:cs typeface="Tahoma" pitchFamily="34" charset="0"/>
              </a:rPr>
              <a:t>- Diversas instâncias e esferas públicas, </a:t>
            </a:r>
            <a:r>
              <a:rPr lang="pt-BR" altLang="pt-BR" sz="2000" dirty="0" smtClean="0">
                <a:solidFill>
                  <a:schemeClr val="tx1"/>
                </a:solidFill>
                <a:cs typeface="Tahoma" pitchFamily="34" charset="0"/>
              </a:rPr>
              <a:t> cadeia produtiva do audiovisual, </a:t>
            </a:r>
            <a:r>
              <a:rPr lang="pt-BR" altLang="pt-BR" sz="2000" dirty="0">
                <a:solidFill>
                  <a:schemeClr val="tx1"/>
                </a:solidFill>
                <a:cs typeface="Tahoma" pitchFamily="34" charset="0"/>
              </a:rPr>
              <a:t>sociedade civil organizada,  universidades;</a:t>
            </a:r>
          </a:p>
          <a:p>
            <a:pPr lvl="1" algn="just">
              <a:spcBef>
                <a:spcPts val="600"/>
              </a:spcBef>
              <a:spcAft>
                <a:spcPts val="1200"/>
              </a:spcAft>
            </a:pPr>
            <a:r>
              <a:rPr lang="pt-BR" altLang="pt-BR" sz="2000" dirty="0">
                <a:solidFill>
                  <a:schemeClr val="tx1"/>
                </a:solidFill>
                <a:cs typeface="Tahoma" pitchFamily="34" charset="0"/>
              </a:rPr>
              <a:t>- Trabalho em rede;</a:t>
            </a:r>
          </a:p>
          <a:p>
            <a:pPr algn="just">
              <a:spcBef>
                <a:spcPts val="500"/>
              </a:spcBef>
            </a:pPr>
            <a:endParaRPr lang="pt-PT" altLang="pt-BR" sz="3600" b="1" dirty="0" smtClean="0">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43138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lstStyle/>
          <a:p>
            <a:r>
              <a:rPr lang="pt-BR" b="1" dirty="0" smtClean="0">
                <a:solidFill>
                  <a:schemeClr val="bg1"/>
                </a:solidFill>
              </a:rPr>
              <a:t>Tecendo Novos Rumos...</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fontScale="77500" lnSpcReduction="20000"/>
          </a:bodyPr>
          <a:lstStyle/>
          <a:p>
            <a:pPr algn="just">
              <a:spcBef>
                <a:spcPts val="450"/>
              </a:spcBef>
            </a:pPr>
            <a:endParaRPr lang="pt-BR" altLang="pt-BR" sz="3600" dirty="0">
              <a:solidFill>
                <a:schemeClr val="tx1"/>
              </a:solidFill>
              <a:latin typeface="Helvetica" pitchFamily="-84" charset="0"/>
            </a:endParaRPr>
          </a:p>
          <a:p>
            <a:pPr algn="just">
              <a:spcBef>
                <a:spcPts val="450"/>
              </a:spcBef>
            </a:pPr>
            <a:r>
              <a:rPr lang="pt-BR" altLang="pt-BR" sz="3600" dirty="0">
                <a:solidFill>
                  <a:schemeClr val="tx1"/>
                </a:solidFill>
                <a:latin typeface="Helvetica" pitchFamily="-84" charset="0"/>
              </a:rPr>
              <a:t>- Ousar produzir novas práticas e formas de trabalho inclusivas;</a:t>
            </a:r>
          </a:p>
          <a:p>
            <a:pPr algn="just">
              <a:spcBef>
                <a:spcPts val="450"/>
              </a:spcBef>
            </a:pPr>
            <a:endParaRPr lang="pt-BR" altLang="pt-BR" sz="3600" dirty="0">
              <a:solidFill>
                <a:schemeClr val="tx1"/>
              </a:solidFill>
              <a:latin typeface="Helvetica" pitchFamily="-84" charset="0"/>
            </a:endParaRPr>
          </a:p>
          <a:p>
            <a:pPr algn="just">
              <a:spcBef>
                <a:spcPts val="450"/>
              </a:spcBef>
            </a:pPr>
            <a:r>
              <a:rPr lang="pt-BR" altLang="pt-BR" sz="3600" dirty="0">
                <a:solidFill>
                  <a:schemeClr val="tx1"/>
                </a:solidFill>
                <a:latin typeface="Helvetica" pitchFamily="-84" charset="0"/>
              </a:rPr>
              <a:t>- Trabalhar nas fronteiras e bordas;</a:t>
            </a:r>
          </a:p>
          <a:p>
            <a:pPr algn="just">
              <a:spcBef>
                <a:spcPts val="450"/>
              </a:spcBef>
            </a:pPr>
            <a:endParaRPr lang="pt-BR" altLang="pt-BR" sz="3600" dirty="0">
              <a:solidFill>
                <a:schemeClr val="tx1"/>
              </a:solidFill>
              <a:latin typeface="Helvetica" pitchFamily="-84" charset="0"/>
            </a:endParaRPr>
          </a:p>
          <a:p>
            <a:pPr algn="just">
              <a:spcBef>
                <a:spcPts val="450"/>
              </a:spcBef>
            </a:pPr>
            <a:r>
              <a:rPr lang="pt-BR" altLang="pt-BR" sz="3600" dirty="0">
                <a:solidFill>
                  <a:schemeClr val="tx1"/>
                </a:solidFill>
                <a:latin typeface="Helvetica" pitchFamily="-84" charset="0"/>
              </a:rPr>
              <a:t>- Escutar e </a:t>
            </a:r>
            <a:r>
              <a:rPr lang="pt-BR" altLang="pt-BR" sz="3600" dirty="0" err="1">
                <a:solidFill>
                  <a:schemeClr val="tx1"/>
                </a:solidFill>
                <a:latin typeface="Helvetica" pitchFamily="-84" charset="0"/>
              </a:rPr>
              <a:t>empoderar</a:t>
            </a:r>
            <a:r>
              <a:rPr lang="pt-BR" altLang="pt-BR" sz="3600" dirty="0">
                <a:solidFill>
                  <a:schemeClr val="tx1"/>
                </a:solidFill>
                <a:latin typeface="Helvetica" pitchFamily="-84" charset="0"/>
              </a:rPr>
              <a:t> os diferentes atores envolvidos nos processos;</a:t>
            </a:r>
          </a:p>
          <a:p>
            <a:pPr marL="342900" indent="-342900" algn="just">
              <a:spcBef>
                <a:spcPts val="450"/>
              </a:spcBef>
              <a:buFontTx/>
              <a:buChar char="-"/>
            </a:pPr>
            <a:endParaRPr lang="pt-BR" altLang="pt-BR" sz="3600" dirty="0">
              <a:solidFill>
                <a:schemeClr val="tx1"/>
              </a:solidFill>
              <a:latin typeface="Helvetica" pitchFamily="-84" charset="0"/>
            </a:endParaRPr>
          </a:p>
          <a:p>
            <a:pPr algn="just">
              <a:spcBef>
                <a:spcPts val="450"/>
              </a:spcBef>
            </a:pPr>
            <a:r>
              <a:rPr lang="pt-BR" altLang="pt-BR" sz="3600" dirty="0">
                <a:solidFill>
                  <a:schemeClr val="tx1"/>
                </a:solidFill>
                <a:latin typeface="Helvetica" pitchFamily="-84" charset="0"/>
              </a:rPr>
              <a:t>- Incentivar a </a:t>
            </a:r>
            <a:r>
              <a:rPr lang="pt-BR" altLang="pt-BR" sz="3600" dirty="0" smtClean="0">
                <a:solidFill>
                  <a:schemeClr val="tx1"/>
                </a:solidFill>
                <a:latin typeface="Helvetica" pitchFamily="-84" charset="0"/>
              </a:rPr>
              <a:t>autoria, sistematização </a:t>
            </a:r>
            <a:r>
              <a:rPr lang="pt-BR" altLang="pt-BR" sz="3600" dirty="0">
                <a:solidFill>
                  <a:schemeClr val="tx1"/>
                </a:solidFill>
                <a:latin typeface="Helvetica" pitchFamily="-84" charset="0"/>
              </a:rPr>
              <a:t>e compartilhamento de práticas inclusivas</a:t>
            </a:r>
            <a:r>
              <a:rPr lang="pt-BR" altLang="pt-BR" sz="3600" dirty="0" smtClean="0">
                <a:solidFill>
                  <a:schemeClr val="tx1"/>
                </a:solidFill>
                <a:latin typeface="Helvetica" pitchFamily="-84" charset="0"/>
              </a:rPr>
              <a:t>.</a:t>
            </a:r>
            <a:r>
              <a:rPr lang="pt-BR" altLang="pt-BR" sz="3600" dirty="0">
                <a:solidFill>
                  <a:schemeClr val="tx1"/>
                </a:solidFill>
                <a:latin typeface="Helvetica" pitchFamily="-84" charset="0"/>
              </a:rPr>
              <a:t> </a:t>
            </a:r>
          </a:p>
          <a:p>
            <a:pPr algn="just">
              <a:spcBef>
                <a:spcPts val="450"/>
              </a:spcBef>
            </a:pPr>
            <a:endParaRPr lang="pt-BR" altLang="pt-BR" sz="3600" dirty="0">
              <a:solidFill>
                <a:schemeClr val="tx1"/>
              </a:solidFill>
              <a:latin typeface="Helvetica" pitchFamily="-84" charset="0"/>
            </a:endParaRPr>
          </a:p>
          <a:p>
            <a:pPr algn="just">
              <a:spcBef>
                <a:spcPts val="500"/>
              </a:spcBef>
            </a:pPr>
            <a:endParaRPr lang="pt-PT" altLang="pt-BR" sz="3600" b="1" dirty="0" smtClean="0">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43138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lstStyle/>
          <a:p>
            <a:r>
              <a:rPr lang="pt-BR" b="1" dirty="0" smtClean="0">
                <a:solidFill>
                  <a:schemeClr val="bg1"/>
                </a:solidFill>
              </a:rPr>
              <a:t>Tecendo Novos Rumos...</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fontScale="55000" lnSpcReduction="20000"/>
          </a:bodyPr>
          <a:lstStyle/>
          <a:p>
            <a:pPr marL="342900" indent="-342900" algn="just">
              <a:lnSpc>
                <a:spcPct val="150000"/>
              </a:lnSpc>
              <a:spcBef>
                <a:spcPts val="1200"/>
              </a:spcBef>
              <a:buFont typeface="Arial" pitchFamily="34" charset="0"/>
              <a:buChar char="•"/>
              <a:defRPr/>
            </a:pPr>
            <a:r>
              <a:rPr lang="en-US" sz="3600" dirty="0" err="1">
                <a:solidFill>
                  <a:schemeClr val="tx1"/>
                </a:solidFill>
                <a:latin typeface="Helvetica" pitchFamily="34" charset="0"/>
                <a:cs typeface="Helvetica" pitchFamily="34" charset="0"/>
              </a:rPr>
              <a:t>Ética</a:t>
            </a:r>
            <a:r>
              <a:rPr lang="en-US" sz="3600" dirty="0">
                <a:solidFill>
                  <a:schemeClr val="tx1"/>
                </a:solidFill>
                <a:latin typeface="Helvetica" pitchFamily="34" charset="0"/>
                <a:cs typeface="Helvetica" pitchFamily="34" charset="0"/>
              </a:rPr>
              <a:t> </a:t>
            </a:r>
            <a:r>
              <a:rPr lang="en-US" sz="3600" dirty="0" err="1">
                <a:solidFill>
                  <a:schemeClr val="tx1"/>
                </a:solidFill>
                <a:latin typeface="Helvetica" pitchFamily="34" charset="0"/>
                <a:cs typeface="Helvetica" pitchFamily="34" charset="0"/>
              </a:rPr>
              <a:t>como</a:t>
            </a:r>
            <a:r>
              <a:rPr lang="en-US" sz="3600" dirty="0">
                <a:solidFill>
                  <a:schemeClr val="tx1"/>
                </a:solidFill>
                <a:latin typeface="Helvetica" pitchFamily="34" charset="0"/>
                <a:cs typeface="Helvetica" pitchFamily="34" charset="0"/>
              </a:rPr>
              <a:t> </a:t>
            </a:r>
            <a:r>
              <a:rPr lang="en-US" sz="3600" dirty="0" err="1">
                <a:solidFill>
                  <a:schemeClr val="tx1"/>
                </a:solidFill>
                <a:latin typeface="Helvetica" pitchFamily="34" charset="0"/>
                <a:cs typeface="Helvetica" pitchFamily="34" charset="0"/>
              </a:rPr>
              <a:t>afirmação</a:t>
            </a:r>
            <a:r>
              <a:rPr lang="en-US" sz="3600" dirty="0">
                <a:solidFill>
                  <a:schemeClr val="tx1"/>
                </a:solidFill>
                <a:latin typeface="Helvetica" pitchFamily="34" charset="0"/>
                <a:cs typeface="Helvetica" pitchFamily="34" charset="0"/>
              </a:rPr>
              <a:t> da </a:t>
            </a:r>
            <a:r>
              <a:rPr lang="en-US" sz="3600" dirty="0" err="1">
                <a:solidFill>
                  <a:schemeClr val="tx1"/>
                </a:solidFill>
                <a:latin typeface="Helvetica" pitchFamily="34" charset="0"/>
                <a:cs typeface="Helvetica" pitchFamily="34" charset="0"/>
              </a:rPr>
              <a:t>vida</a:t>
            </a:r>
            <a:r>
              <a:rPr lang="en-US" sz="3600" dirty="0">
                <a:solidFill>
                  <a:schemeClr val="tx1"/>
                </a:solidFill>
                <a:latin typeface="Helvetica" pitchFamily="34" charset="0"/>
                <a:cs typeface="Helvetica" pitchFamily="34" charset="0"/>
              </a:rPr>
              <a:t>;</a:t>
            </a:r>
          </a:p>
          <a:p>
            <a:pPr marL="342900" indent="-342900" algn="just">
              <a:lnSpc>
                <a:spcPct val="150000"/>
              </a:lnSpc>
              <a:spcBef>
                <a:spcPts val="1200"/>
              </a:spcBef>
              <a:buFont typeface="Arial" pitchFamily="34" charset="0"/>
              <a:buChar char="•"/>
              <a:defRPr/>
            </a:pPr>
            <a:r>
              <a:rPr lang="en-US" sz="3600" dirty="0" err="1">
                <a:solidFill>
                  <a:schemeClr val="tx1"/>
                </a:solidFill>
                <a:latin typeface="Helvetica" pitchFamily="34" charset="0"/>
                <a:cs typeface="Helvetica" pitchFamily="34" charset="0"/>
              </a:rPr>
              <a:t>Experiências</a:t>
            </a:r>
            <a:r>
              <a:rPr lang="en-US" sz="3600" dirty="0">
                <a:solidFill>
                  <a:schemeClr val="tx1"/>
                </a:solidFill>
                <a:latin typeface="Helvetica" pitchFamily="34" charset="0"/>
                <a:cs typeface="Helvetica" pitchFamily="34" charset="0"/>
              </a:rPr>
              <a:t> </a:t>
            </a:r>
            <a:r>
              <a:rPr lang="en-US" sz="3600" dirty="0" err="1">
                <a:solidFill>
                  <a:schemeClr val="tx1"/>
                </a:solidFill>
                <a:latin typeface="Helvetica" pitchFamily="34" charset="0"/>
                <a:cs typeface="Helvetica" pitchFamily="34" charset="0"/>
              </a:rPr>
              <a:t>éticas</a:t>
            </a:r>
            <a:r>
              <a:rPr lang="en-US" sz="3600" dirty="0">
                <a:solidFill>
                  <a:schemeClr val="tx1"/>
                </a:solidFill>
                <a:latin typeface="Helvetica" pitchFamily="34" charset="0"/>
                <a:cs typeface="Helvetica" pitchFamily="34" charset="0"/>
              </a:rPr>
              <a:t> e </a:t>
            </a:r>
            <a:r>
              <a:rPr lang="en-US" sz="3600" dirty="0" err="1">
                <a:solidFill>
                  <a:schemeClr val="tx1"/>
                </a:solidFill>
                <a:latin typeface="Helvetica" pitchFamily="34" charset="0"/>
                <a:cs typeface="Helvetica" pitchFamily="34" charset="0"/>
              </a:rPr>
              <a:t>estéticas</a:t>
            </a:r>
            <a:r>
              <a:rPr lang="en-US" sz="3600" dirty="0">
                <a:solidFill>
                  <a:schemeClr val="tx1"/>
                </a:solidFill>
                <a:latin typeface="Helvetica" pitchFamily="34" charset="0"/>
                <a:cs typeface="Helvetica" pitchFamily="34" charset="0"/>
              </a:rPr>
              <a:t> de </a:t>
            </a:r>
            <a:r>
              <a:rPr lang="en-US" sz="3600" dirty="0" err="1">
                <a:solidFill>
                  <a:schemeClr val="tx1"/>
                </a:solidFill>
                <a:latin typeface="Helvetica" pitchFamily="34" charset="0"/>
                <a:cs typeface="Helvetica" pitchFamily="34" charset="0"/>
              </a:rPr>
              <a:t>estar</a:t>
            </a:r>
            <a:r>
              <a:rPr lang="en-US" sz="3600" dirty="0">
                <a:solidFill>
                  <a:schemeClr val="tx1"/>
                </a:solidFill>
                <a:latin typeface="Helvetica" pitchFamily="34" charset="0"/>
                <a:cs typeface="Helvetica" pitchFamily="34" charset="0"/>
              </a:rPr>
              <a:t> </a:t>
            </a:r>
            <a:r>
              <a:rPr lang="en-US" sz="3600" dirty="0" err="1">
                <a:solidFill>
                  <a:schemeClr val="tx1"/>
                </a:solidFill>
                <a:latin typeface="Helvetica" pitchFamily="34" charset="0"/>
                <a:cs typeface="Helvetica" pitchFamily="34" charset="0"/>
              </a:rPr>
              <a:t>juntos</a:t>
            </a:r>
            <a:r>
              <a:rPr lang="en-US" sz="3600" dirty="0">
                <a:solidFill>
                  <a:schemeClr val="tx1"/>
                </a:solidFill>
                <a:latin typeface="Helvetica" pitchFamily="34" charset="0"/>
                <a:cs typeface="Helvetica" pitchFamily="34" charset="0"/>
              </a:rPr>
              <a:t>;</a:t>
            </a:r>
          </a:p>
          <a:p>
            <a:pPr marL="342900" indent="-342900" algn="just">
              <a:lnSpc>
                <a:spcPct val="150000"/>
              </a:lnSpc>
              <a:spcBef>
                <a:spcPts val="1200"/>
              </a:spcBef>
              <a:buFont typeface="Arial" pitchFamily="34" charset="0"/>
              <a:buChar char="•"/>
              <a:defRPr/>
            </a:pPr>
            <a:r>
              <a:rPr lang="en-US" sz="3600" dirty="0" err="1">
                <a:solidFill>
                  <a:schemeClr val="tx1"/>
                </a:solidFill>
                <a:latin typeface="Helvetica" pitchFamily="34" charset="0"/>
                <a:cs typeface="Helvetica" pitchFamily="34" charset="0"/>
              </a:rPr>
              <a:t>Possibilidade</a:t>
            </a:r>
            <a:r>
              <a:rPr lang="en-US" sz="3600" dirty="0">
                <a:solidFill>
                  <a:schemeClr val="tx1"/>
                </a:solidFill>
                <a:latin typeface="Helvetica" pitchFamily="34" charset="0"/>
                <a:cs typeface="Helvetica" pitchFamily="34" charset="0"/>
              </a:rPr>
              <a:t> de </a:t>
            </a:r>
            <a:r>
              <a:rPr lang="en-US" sz="3600" dirty="0" err="1">
                <a:solidFill>
                  <a:schemeClr val="tx1"/>
                </a:solidFill>
                <a:latin typeface="Helvetica" pitchFamily="34" charset="0"/>
                <a:cs typeface="Helvetica" pitchFamily="34" charset="0"/>
              </a:rPr>
              <a:t>contato</a:t>
            </a:r>
            <a:r>
              <a:rPr lang="en-US" sz="3600" dirty="0">
                <a:solidFill>
                  <a:schemeClr val="tx1"/>
                </a:solidFill>
                <a:latin typeface="Helvetica" pitchFamily="34" charset="0"/>
                <a:cs typeface="Helvetica" pitchFamily="34" charset="0"/>
              </a:rPr>
              <a:t> e </a:t>
            </a:r>
            <a:r>
              <a:rPr lang="en-US" sz="3600" dirty="0" err="1">
                <a:solidFill>
                  <a:schemeClr val="tx1"/>
                </a:solidFill>
                <a:latin typeface="Helvetica" pitchFamily="34" charset="0"/>
                <a:cs typeface="Helvetica" pitchFamily="34" charset="0"/>
              </a:rPr>
              <a:t>conexões</a:t>
            </a:r>
            <a:r>
              <a:rPr lang="en-US" sz="3600" dirty="0">
                <a:solidFill>
                  <a:schemeClr val="tx1"/>
                </a:solidFill>
                <a:latin typeface="Helvetica" pitchFamily="34" charset="0"/>
                <a:cs typeface="Helvetica" pitchFamily="34" charset="0"/>
              </a:rPr>
              <a:t> dos </a:t>
            </a:r>
            <a:r>
              <a:rPr lang="en-US" sz="3600" dirty="0" err="1">
                <a:solidFill>
                  <a:schemeClr val="tx1"/>
                </a:solidFill>
                <a:latin typeface="Helvetica" pitchFamily="34" charset="0"/>
                <a:cs typeface="Helvetica" pitchFamily="34" charset="0"/>
              </a:rPr>
              <a:t>afectos</a:t>
            </a:r>
            <a:r>
              <a:rPr lang="en-US" sz="3600" dirty="0">
                <a:solidFill>
                  <a:schemeClr val="tx1"/>
                </a:solidFill>
                <a:latin typeface="Helvetica" pitchFamily="34" charset="0"/>
                <a:cs typeface="Helvetica" pitchFamily="34" charset="0"/>
              </a:rPr>
              <a:t> – </a:t>
            </a:r>
            <a:r>
              <a:rPr lang="en-US" sz="3600" dirty="0" err="1">
                <a:solidFill>
                  <a:schemeClr val="tx1"/>
                </a:solidFill>
                <a:latin typeface="Helvetica" pitchFamily="34" charset="0"/>
                <a:cs typeface="Helvetica" pitchFamily="34" charset="0"/>
              </a:rPr>
              <a:t>poder</a:t>
            </a:r>
            <a:r>
              <a:rPr lang="en-US" sz="3600" dirty="0">
                <a:solidFill>
                  <a:schemeClr val="tx1"/>
                </a:solidFill>
                <a:latin typeface="Helvetica" pitchFamily="34" charset="0"/>
                <a:cs typeface="Helvetica" pitchFamily="34" charset="0"/>
              </a:rPr>
              <a:t> </a:t>
            </a:r>
            <a:r>
              <a:rPr lang="en-US" sz="3600" dirty="0" err="1">
                <a:solidFill>
                  <a:schemeClr val="tx1"/>
                </a:solidFill>
                <a:latin typeface="Helvetica" pitchFamily="34" charset="0"/>
                <a:cs typeface="Helvetica" pitchFamily="34" charset="0"/>
              </a:rPr>
              <a:t>transmutador</a:t>
            </a:r>
            <a:r>
              <a:rPr lang="en-US" sz="3600" dirty="0">
                <a:solidFill>
                  <a:schemeClr val="tx1"/>
                </a:solidFill>
                <a:latin typeface="Helvetica" pitchFamily="34" charset="0"/>
                <a:cs typeface="Helvetica" pitchFamily="34" charset="0"/>
              </a:rPr>
              <a:t> </a:t>
            </a:r>
            <a:r>
              <a:rPr lang="en-US" sz="3600" dirty="0" err="1">
                <a:solidFill>
                  <a:schemeClr val="tx1"/>
                </a:solidFill>
                <a:latin typeface="Helvetica" pitchFamily="34" charset="0"/>
                <a:cs typeface="Helvetica" pitchFamily="34" charset="0"/>
              </a:rPr>
              <a:t>em</a:t>
            </a:r>
            <a:r>
              <a:rPr lang="en-US" sz="3600" dirty="0">
                <a:solidFill>
                  <a:schemeClr val="tx1"/>
                </a:solidFill>
                <a:latin typeface="Helvetica" pitchFamily="34" charset="0"/>
                <a:cs typeface="Helvetica" pitchFamily="34" charset="0"/>
              </a:rPr>
              <a:t> favor da </a:t>
            </a:r>
            <a:r>
              <a:rPr lang="en-US" sz="3600" dirty="0" err="1">
                <a:solidFill>
                  <a:schemeClr val="tx1"/>
                </a:solidFill>
                <a:latin typeface="Helvetica" pitchFamily="34" charset="0"/>
                <a:cs typeface="Helvetica" pitchFamily="34" charset="0"/>
              </a:rPr>
              <a:t>expansão</a:t>
            </a:r>
            <a:r>
              <a:rPr lang="en-US" sz="3600" dirty="0">
                <a:solidFill>
                  <a:schemeClr val="tx1"/>
                </a:solidFill>
                <a:latin typeface="Helvetica" pitchFamily="34" charset="0"/>
                <a:cs typeface="Helvetica" pitchFamily="34" charset="0"/>
              </a:rPr>
              <a:t> da </a:t>
            </a:r>
            <a:r>
              <a:rPr lang="en-US" sz="3600" dirty="0" err="1">
                <a:solidFill>
                  <a:schemeClr val="tx1"/>
                </a:solidFill>
                <a:latin typeface="Helvetica" pitchFamily="34" charset="0"/>
                <a:cs typeface="Helvetica" pitchFamily="34" charset="0"/>
              </a:rPr>
              <a:t>vida</a:t>
            </a:r>
            <a:r>
              <a:rPr lang="en-US" sz="3600" dirty="0">
                <a:solidFill>
                  <a:schemeClr val="tx1"/>
                </a:solidFill>
                <a:latin typeface="Helvetica" pitchFamily="34" charset="0"/>
                <a:cs typeface="Helvetica" pitchFamily="34" charset="0"/>
              </a:rPr>
              <a:t>, das </a:t>
            </a:r>
            <a:r>
              <a:rPr lang="en-US" sz="3600" dirty="0" err="1">
                <a:solidFill>
                  <a:schemeClr val="tx1"/>
                </a:solidFill>
                <a:latin typeface="Helvetica" pitchFamily="34" charset="0"/>
                <a:cs typeface="Helvetica" pitchFamily="34" charset="0"/>
              </a:rPr>
              <a:t>experiências</a:t>
            </a:r>
            <a:r>
              <a:rPr lang="en-US" sz="3600" dirty="0">
                <a:solidFill>
                  <a:schemeClr val="tx1"/>
                </a:solidFill>
                <a:latin typeface="Helvetica" pitchFamily="34" charset="0"/>
                <a:cs typeface="Helvetica" pitchFamily="34" charset="0"/>
              </a:rPr>
              <a:t> e das </a:t>
            </a:r>
            <a:r>
              <a:rPr lang="en-US" sz="3600" dirty="0" err="1">
                <a:solidFill>
                  <a:schemeClr val="tx1"/>
                </a:solidFill>
                <a:latin typeface="Helvetica" pitchFamily="34" charset="0"/>
                <a:cs typeface="Helvetica" pitchFamily="34" charset="0"/>
              </a:rPr>
              <a:t>aprendizagens</a:t>
            </a:r>
            <a:r>
              <a:rPr lang="en-US" sz="3600" dirty="0">
                <a:solidFill>
                  <a:schemeClr val="tx1"/>
                </a:solidFill>
                <a:latin typeface="Helvetica" pitchFamily="34" charset="0"/>
                <a:cs typeface="Helvetica" pitchFamily="34" charset="0"/>
              </a:rPr>
              <a:t>;</a:t>
            </a:r>
          </a:p>
          <a:p>
            <a:pPr marL="342900" indent="-342900" algn="just">
              <a:lnSpc>
                <a:spcPct val="150000"/>
              </a:lnSpc>
              <a:spcBef>
                <a:spcPts val="1200"/>
              </a:spcBef>
              <a:buFont typeface="Arial" pitchFamily="34" charset="0"/>
              <a:buChar char="•"/>
              <a:defRPr/>
            </a:pPr>
            <a:r>
              <a:rPr lang="pt-BR" sz="3600" dirty="0">
                <a:solidFill>
                  <a:schemeClr val="tx1"/>
                </a:solidFill>
                <a:latin typeface="Helvetica" pitchFamily="34" charset="0"/>
                <a:cs typeface="Helvetica" pitchFamily="34" charset="0"/>
              </a:rPr>
              <a:t>Invenção do tempo através da evocação de novas percepções e experiências intensivas;</a:t>
            </a:r>
          </a:p>
          <a:p>
            <a:pPr marL="342900" indent="-342900" algn="just">
              <a:lnSpc>
                <a:spcPct val="150000"/>
              </a:lnSpc>
              <a:spcBef>
                <a:spcPts val="1200"/>
              </a:spcBef>
              <a:buFont typeface="Arial" pitchFamily="34" charset="0"/>
              <a:buChar char="•"/>
              <a:defRPr/>
            </a:pPr>
            <a:r>
              <a:rPr lang="pt-BR" sz="3600" dirty="0">
                <a:solidFill>
                  <a:schemeClr val="tx1"/>
                </a:solidFill>
                <a:latin typeface="Helvetica" pitchFamily="34" charset="0"/>
                <a:cs typeface="Helvetica" pitchFamily="34" charset="0"/>
              </a:rPr>
              <a:t>Aprender a perceber o imperceptível: aprendemos os tempos da aprendizagem</a:t>
            </a:r>
            <a:r>
              <a:rPr lang="pt-BR" sz="3600" dirty="0">
                <a:solidFill>
                  <a:schemeClr val="tx1"/>
                </a:solidFill>
              </a:rPr>
              <a:t>; </a:t>
            </a:r>
          </a:p>
          <a:p>
            <a:pPr>
              <a:spcBef>
                <a:spcPts val="450"/>
              </a:spcBef>
              <a:defRPr/>
            </a:pPr>
            <a:r>
              <a:rPr lang="pt-BR" sz="3600" dirty="0">
                <a:latin typeface="Helvetica" pitchFamily="-84" charset="0"/>
              </a:rPr>
              <a:t>;</a:t>
            </a:r>
          </a:p>
          <a:p>
            <a:pPr algn="just">
              <a:spcBef>
                <a:spcPts val="500"/>
              </a:spcBef>
            </a:pPr>
            <a:endParaRPr lang="pt-PT" altLang="pt-BR" sz="3600" b="1" dirty="0" smtClean="0">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51662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normAutofit/>
          </a:bodyPr>
          <a:lstStyle/>
          <a:p>
            <a:r>
              <a:rPr lang="pt-BR" b="1" dirty="0" smtClean="0">
                <a:solidFill>
                  <a:schemeClr val="bg1"/>
                </a:solidFill>
              </a:rPr>
              <a:t>Ações </a:t>
            </a:r>
            <a:r>
              <a:rPr lang="pt-BR" b="1" dirty="0" err="1" smtClean="0">
                <a:solidFill>
                  <a:schemeClr val="bg1"/>
                </a:solidFill>
              </a:rPr>
              <a:t>Ancine</a:t>
            </a:r>
            <a:endParaRPr lang="pt-BR" b="1" dirty="0">
              <a:solidFill>
                <a:schemeClr val="bg1"/>
              </a:solidFill>
            </a:endParaRPr>
          </a:p>
        </p:txBody>
      </p:sp>
      <p:sp>
        <p:nvSpPr>
          <p:cNvPr id="5" name="Subtítulo 4"/>
          <p:cNvSpPr>
            <a:spLocks noGrp="1"/>
          </p:cNvSpPr>
          <p:nvPr>
            <p:ph type="subTitle" idx="1"/>
          </p:nvPr>
        </p:nvSpPr>
        <p:spPr>
          <a:xfrm>
            <a:off x="0" y="1556792"/>
            <a:ext cx="9036496" cy="5040560"/>
          </a:xfrm>
        </p:spPr>
        <p:txBody>
          <a:bodyPr>
            <a:normAutofit/>
          </a:bodyPr>
          <a:lstStyle/>
          <a:p>
            <a:pPr algn="just">
              <a:spcBef>
                <a:spcPts val="500"/>
              </a:spcBef>
            </a:pPr>
            <a:endParaRPr lang="pt-BR" sz="3600" dirty="0" smtClean="0">
              <a:solidFill>
                <a:schemeClr val="tx1"/>
              </a:solidFill>
            </a:endParaRPr>
          </a:p>
          <a:p>
            <a:pPr marL="571500" indent="-571500" algn="just">
              <a:spcBef>
                <a:spcPts val="500"/>
              </a:spcBef>
              <a:buFontTx/>
              <a:buChar char="-"/>
            </a:pPr>
            <a:r>
              <a:rPr lang="pt-BR" sz="3600" dirty="0" smtClean="0">
                <a:solidFill>
                  <a:schemeClr val="tx1"/>
                </a:solidFill>
              </a:rPr>
              <a:t>Câmara Técnica de Acessibilidade;</a:t>
            </a:r>
          </a:p>
          <a:p>
            <a:pPr marL="571500" indent="-571500" algn="just">
              <a:spcBef>
                <a:spcPts val="500"/>
              </a:spcBef>
              <a:buFontTx/>
              <a:buChar char="-"/>
            </a:pPr>
            <a:r>
              <a:rPr lang="pt-BR" sz="3600" dirty="0" smtClean="0">
                <a:solidFill>
                  <a:schemeClr val="tx1"/>
                </a:solidFill>
              </a:rPr>
              <a:t>Publicação do Termo de Recomendações;</a:t>
            </a:r>
          </a:p>
          <a:p>
            <a:pPr marL="571500" indent="-571500" algn="just">
              <a:spcBef>
                <a:spcPts val="500"/>
              </a:spcBef>
              <a:buFontTx/>
              <a:buChar char="-"/>
            </a:pPr>
            <a:r>
              <a:rPr lang="pt-BR" sz="3600" dirty="0" smtClean="0">
                <a:solidFill>
                  <a:schemeClr val="tx1"/>
                </a:solidFill>
              </a:rPr>
              <a:t>Fomento: Plano Adicional de Receita (PAR)</a:t>
            </a:r>
          </a:p>
          <a:p>
            <a:pPr marL="571500" indent="-571500" algn="just">
              <a:spcBef>
                <a:spcPts val="500"/>
              </a:spcBef>
              <a:buFontTx/>
              <a:buChar char="-"/>
            </a:pPr>
            <a:r>
              <a:rPr lang="pt-BR" sz="3600" dirty="0" smtClean="0">
                <a:solidFill>
                  <a:schemeClr val="tx1"/>
                </a:solidFill>
              </a:rPr>
              <a:t>Fomento: Programa </a:t>
            </a:r>
            <a:r>
              <a:rPr lang="pt-BR" sz="3600" dirty="0">
                <a:solidFill>
                  <a:schemeClr val="tx1"/>
                </a:solidFill>
              </a:rPr>
              <a:t>de Apoio à Distribuição de Conteúdo Acessível no Segmento de Exibição </a:t>
            </a:r>
            <a:r>
              <a:rPr lang="pt-BR" sz="3600" dirty="0" smtClean="0">
                <a:solidFill>
                  <a:schemeClr val="tx1"/>
                </a:solidFill>
              </a:rPr>
              <a:t>Cinematográfica para lançamentos </a:t>
            </a:r>
            <a:r>
              <a:rPr lang="pt-BR" sz="3600" dirty="0">
                <a:solidFill>
                  <a:schemeClr val="tx1"/>
                </a:solidFill>
              </a:rPr>
              <a:t>de pequeno porte </a:t>
            </a: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81593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p:cNvSpPr txBox="1"/>
          <p:nvPr/>
        </p:nvSpPr>
        <p:spPr>
          <a:xfrm>
            <a:off x="3563888" y="3140968"/>
            <a:ext cx="2033973" cy="1415772"/>
          </a:xfrm>
          <a:prstGeom prst="rect">
            <a:avLst/>
          </a:prstGeom>
          <a:noFill/>
        </p:spPr>
        <p:txBody>
          <a:bodyPr wrap="square" rtlCol="0">
            <a:spAutoFit/>
          </a:bodyPr>
          <a:lstStyle/>
          <a:p>
            <a:r>
              <a:rPr lang="pt-BR" sz="1600" b="1" dirty="0" smtClean="0"/>
              <a:t>Distribuidora</a:t>
            </a:r>
          </a:p>
          <a:p>
            <a:endParaRPr lang="pt-BR" sz="1400" dirty="0" smtClean="0"/>
          </a:p>
          <a:p>
            <a:r>
              <a:rPr lang="pt-BR" sz="1400" dirty="0" smtClean="0"/>
              <a:t>Reprodução do Conteúdo Acessível em outros produtos Culturais.</a:t>
            </a:r>
          </a:p>
          <a:p>
            <a:r>
              <a:rPr lang="pt-BR" sz="1400" dirty="0" smtClean="0"/>
              <a:t>(DVD, TV, VOD)</a:t>
            </a:r>
            <a:endParaRPr lang="pt-BR" sz="1400" dirty="0"/>
          </a:p>
        </p:txBody>
      </p:sp>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lstStyle/>
          <a:p>
            <a:r>
              <a:rPr lang="pt-BR" b="1" dirty="0" smtClean="0">
                <a:solidFill>
                  <a:schemeClr val="bg1"/>
                </a:solidFill>
              </a:rPr>
              <a:t>Cadeia Produtiva</a:t>
            </a:r>
            <a:endParaRPr lang="pt-BR" b="1" dirty="0">
              <a:solidFill>
                <a:schemeClr val="bg1"/>
              </a:solidFill>
            </a:endParaRPr>
          </a:p>
        </p:txBody>
      </p:sp>
      <p:sp>
        <p:nvSpPr>
          <p:cNvPr id="5" name="Subtítulo 4"/>
          <p:cNvSpPr>
            <a:spLocks noGrp="1"/>
          </p:cNvSpPr>
          <p:nvPr>
            <p:ph type="subTitle" idx="1"/>
          </p:nvPr>
        </p:nvSpPr>
        <p:spPr>
          <a:xfrm>
            <a:off x="1371600" y="1916832"/>
            <a:ext cx="6400800" cy="450766"/>
          </a:xfrm>
        </p:spPr>
        <p:txBody>
          <a:bodyPr>
            <a:noAutofit/>
          </a:bodyPr>
          <a:lstStyle/>
          <a:p>
            <a:r>
              <a:rPr lang="pt-BR" sz="2800" b="1" dirty="0" smtClean="0">
                <a:solidFill>
                  <a:schemeClr val="tx1"/>
                </a:solidFill>
              </a:rPr>
              <a:t>Políticas Públicas</a:t>
            </a:r>
            <a:endParaRPr lang="pt-BR" sz="2800" b="1" dirty="0">
              <a:solidFill>
                <a:schemeClr val="tx1"/>
              </a:solidFill>
            </a:endParaRPr>
          </a:p>
        </p:txBody>
      </p:sp>
      <p:sp>
        <p:nvSpPr>
          <p:cNvPr id="3" name="CaixaDeTexto 2"/>
          <p:cNvSpPr txBox="1"/>
          <p:nvPr/>
        </p:nvSpPr>
        <p:spPr>
          <a:xfrm>
            <a:off x="827584" y="2492896"/>
            <a:ext cx="7488832" cy="369332"/>
          </a:xfrm>
          <a:prstGeom prst="rect">
            <a:avLst/>
          </a:prstGeom>
          <a:noFill/>
        </p:spPr>
        <p:txBody>
          <a:bodyPr wrap="square" rtlCol="0">
            <a:spAutoFit/>
          </a:bodyPr>
          <a:lstStyle/>
          <a:p>
            <a:r>
              <a:rPr lang="pt-BR" dirty="0" smtClean="0"/>
              <a:t>Definição de políticas de acessibilidade e inclusão de pessoas com deficiência.</a:t>
            </a:r>
            <a:endParaRPr lang="pt-BR" dirty="0"/>
          </a:p>
        </p:txBody>
      </p:sp>
      <p:sp>
        <p:nvSpPr>
          <p:cNvPr id="4" name="CaixaDeTexto 3"/>
          <p:cNvSpPr txBox="1"/>
          <p:nvPr/>
        </p:nvSpPr>
        <p:spPr>
          <a:xfrm>
            <a:off x="359273" y="3140968"/>
            <a:ext cx="2412527" cy="1415772"/>
          </a:xfrm>
          <a:prstGeom prst="rect">
            <a:avLst/>
          </a:prstGeom>
          <a:noFill/>
        </p:spPr>
        <p:txBody>
          <a:bodyPr wrap="square" rtlCol="0">
            <a:spAutoFit/>
          </a:bodyPr>
          <a:lstStyle/>
          <a:p>
            <a:r>
              <a:rPr lang="pt-BR" sz="1600" b="1" dirty="0" smtClean="0"/>
              <a:t>Artista e Produtora</a:t>
            </a:r>
          </a:p>
          <a:p>
            <a:endParaRPr lang="pt-BR" sz="1400" dirty="0" smtClean="0"/>
          </a:p>
          <a:p>
            <a:r>
              <a:rPr lang="pt-BR" sz="1400" dirty="0" smtClean="0"/>
              <a:t>Responsável pela Produção do Conteúdo acessível.</a:t>
            </a:r>
          </a:p>
          <a:p>
            <a:r>
              <a:rPr lang="pt-BR" sz="1400" dirty="0" smtClean="0"/>
              <a:t>(</a:t>
            </a:r>
            <a:r>
              <a:rPr lang="pt-BR" sz="1400" dirty="0" err="1" smtClean="0"/>
              <a:t>Audiodescrição</a:t>
            </a:r>
            <a:r>
              <a:rPr lang="pt-BR" sz="1400" dirty="0" smtClean="0"/>
              <a:t>, Legenda e </a:t>
            </a:r>
            <a:r>
              <a:rPr lang="pt-BR" sz="1400" dirty="0" err="1" smtClean="0"/>
              <a:t>Lingua</a:t>
            </a:r>
            <a:r>
              <a:rPr lang="pt-BR" sz="1400" dirty="0" smtClean="0"/>
              <a:t> de Sinais)</a:t>
            </a:r>
            <a:endParaRPr lang="pt-BR" sz="1400" dirty="0"/>
          </a:p>
        </p:txBody>
      </p:sp>
      <p:sp>
        <p:nvSpPr>
          <p:cNvPr id="12" name="CaixaDeTexto 11"/>
          <p:cNvSpPr txBox="1"/>
          <p:nvPr/>
        </p:nvSpPr>
        <p:spPr>
          <a:xfrm>
            <a:off x="6300192" y="3140968"/>
            <a:ext cx="2448275" cy="984885"/>
          </a:xfrm>
          <a:prstGeom prst="rect">
            <a:avLst/>
          </a:prstGeom>
          <a:noFill/>
        </p:spPr>
        <p:txBody>
          <a:bodyPr wrap="square" rtlCol="0">
            <a:spAutoFit/>
          </a:bodyPr>
          <a:lstStyle/>
          <a:p>
            <a:r>
              <a:rPr lang="pt-BR" sz="1600" b="1" dirty="0" smtClean="0"/>
              <a:t>Espaços de Cultura</a:t>
            </a:r>
          </a:p>
          <a:p>
            <a:endParaRPr lang="pt-BR" sz="1400" dirty="0" smtClean="0"/>
          </a:p>
          <a:p>
            <a:r>
              <a:rPr lang="pt-BR" sz="1400" dirty="0" smtClean="0"/>
              <a:t>Investimento em Infraestrutura e Tecnologia de Acessibilidade.</a:t>
            </a:r>
            <a:endParaRPr lang="pt-BR" sz="1400" dirty="0"/>
          </a:p>
        </p:txBody>
      </p:sp>
      <p:sp>
        <p:nvSpPr>
          <p:cNvPr id="13" name="CaixaDeTexto 12"/>
          <p:cNvSpPr txBox="1"/>
          <p:nvPr/>
        </p:nvSpPr>
        <p:spPr>
          <a:xfrm>
            <a:off x="2123728" y="5075892"/>
            <a:ext cx="4930389" cy="369332"/>
          </a:xfrm>
          <a:prstGeom prst="rect">
            <a:avLst/>
          </a:prstGeom>
          <a:noFill/>
        </p:spPr>
        <p:txBody>
          <a:bodyPr wrap="none" rtlCol="0">
            <a:spAutoFit/>
          </a:bodyPr>
          <a:lstStyle/>
          <a:p>
            <a:r>
              <a:rPr lang="pt-BR" b="1" dirty="0" smtClean="0"/>
              <a:t>Democratização do Acesso – Formação de Público</a:t>
            </a:r>
            <a:endParaRPr lang="pt-BR" b="1" dirty="0"/>
          </a:p>
        </p:txBody>
      </p:sp>
      <p:sp>
        <p:nvSpPr>
          <p:cNvPr id="14" name="CaixaDeTexto 13"/>
          <p:cNvSpPr txBox="1"/>
          <p:nvPr/>
        </p:nvSpPr>
        <p:spPr>
          <a:xfrm>
            <a:off x="1900416" y="5363924"/>
            <a:ext cx="5407888" cy="369332"/>
          </a:xfrm>
          <a:prstGeom prst="rect">
            <a:avLst/>
          </a:prstGeom>
          <a:noFill/>
        </p:spPr>
        <p:txBody>
          <a:bodyPr wrap="square" rtlCol="0">
            <a:spAutoFit/>
          </a:bodyPr>
          <a:lstStyle/>
          <a:p>
            <a:r>
              <a:rPr lang="pt-BR" sz="1600" dirty="0" smtClean="0"/>
              <a:t>Autonomia</a:t>
            </a:r>
            <a:r>
              <a:rPr lang="pt-BR" dirty="0" smtClean="0"/>
              <a:t> de acesso com equiparação de oportunidade.</a:t>
            </a:r>
            <a:endParaRPr lang="pt-BR" dirty="0"/>
          </a:p>
        </p:txBody>
      </p:sp>
      <p:cxnSp>
        <p:nvCxnSpPr>
          <p:cNvPr id="21" name="Conector reto 20"/>
          <p:cNvCxnSpPr/>
          <p:nvPr/>
        </p:nvCxnSpPr>
        <p:spPr>
          <a:xfrm>
            <a:off x="5940152" y="3140968"/>
            <a:ext cx="0" cy="1415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3131840" y="3165356"/>
            <a:ext cx="0" cy="1415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14"/>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26791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2" y="332656"/>
            <a:ext cx="8820474" cy="1080120"/>
          </a:xfrm>
        </p:spPr>
        <p:txBody>
          <a:bodyPr>
            <a:normAutofit/>
          </a:bodyPr>
          <a:lstStyle/>
          <a:p>
            <a:pPr algn="r"/>
            <a:r>
              <a:rPr lang="pt-BR" b="1" dirty="0" smtClean="0">
                <a:solidFill>
                  <a:schemeClr val="bg1"/>
                </a:solidFill>
              </a:rPr>
              <a:t>Aproximações com Realizadores</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fontScale="70000" lnSpcReduction="20000"/>
          </a:bodyPr>
          <a:lstStyle/>
          <a:p>
            <a:pPr algn="r"/>
            <a:endParaRPr lang="pt-BR" sz="3600" i="1" dirty="0" smtClean="0">
              <a:solidFill>
                <a:schemeClr val="tx1"/>
              </a:solidFill>
            </a:endParaRPr>
          </a:p>
          <a:p>
            <a:pPr algn="r"/>
            <a:r>
              <a:rPr lang="pt-BR" sz="3600" i="1" dirty="0" smtClean="0">
                <a:solidFill>
                  <a:schemeClr val="tx1"/>
                </a:solidFill>
              </a:rPr>
              <a:t>Outra </a:t>
            </a:r>
            <a:r>
              <a:rPr lang="pt-BR" sz="3600" i="1" dirty="0">
                <a:solidFill>
                  <a:schemeClr val="tx1"/>
                </a:solidFill>
              </a:rPr>
              <a:t>atividade desenvolvida muito especial era a escolha das palavras que, de forma sintética, expressavam as imagens e ações do filme. O adjetivo ou verbo preciso que descrevia um estado de espírito sem deixa-lo óbvio ou didático. Na verdade, esse era um grande desafio: narrar o filme, transmitindo suas ações e emoções, sem ser excessivamente expositivo ou didático, ou seja, deixando um espaço de interpretação para o espectador. Adorei a experiência e, com certeza, vou repetir em todos os meus projetos futuros, não só pela importância social da acessibilidade, mas pelo prazer de ter mais uma via de conhecimento do filme (ou em outras palavras, de </a:t>
            </a:r>
            <a:r>
              <a:rPr lang="pt-BR" sz="3600" i="1" dirty="0" err="1">
                <a:solidFill>
                  <a:schemeClr val="tx1"/>
                </a:solidFill>
              </a:rPr>
              <a:t>auto-conhecimento</a:t>
            </a:r>
            <a:r>
              <a:rPr lang="pt-BR" sz="3600" i="1" dirty="0">
                <a:solidFill>
                  <a:schemeClr val="tx1"/>
                </a:solidFill>
              </a:rPr>
              <a:t>).</a:t>
            </a:r>
            <a:endParaRPr lang="pt-BR" sz="3600" dirty="0">
              <a:solidFill>
                <a:schemeClr val="tx1"/>
              </a:solidFill>
            </a:endParaRPr>
          </a:p>
          <a:p>
            <a:pPr algn="r"/>
            <a:r>
              <a:rPr lang="pt-BR" sz="3600" dirty="0">
                <a:solidFill>
                  <a:schemeClr val="tx1"/>
                </a:solidFill>
              </a:rPr>
              <a:t>Rubens </a:t>
            </a:r>
            <a:r>
              <a:rPr lang="pt-BR" sz="3600" dirty="0" err="1">
                <a:solidFill>
                  <a:schemeClr val="tx1"/>
                </a:solidFill>
              </a:rPr>
              <a:t>Rewald</a:t>
            </a:r>
            <a:r>
              <a:rPr lang="pt-BR" sz="3600" dirty="0">
                <a:solidFill>
                  <a:schemeClr val="tx1"/>
                </a:solidFill>
              </a:rPr>
              <a:t> – Diretor de </a:t>
            </a:r>
            <a:r>
              <a:rPr lang="pt-BR" sz="3600" dirty="0" err="1">
                <a:solidFill>
                  <a:schemeClr val="tx1"/>
                </a:solidFill>
              </a:rPr>
              <a:t>Super</a:t>
            </a:r>
            <a:r>
              <a:rPr lang="pt-BR" sz="3600" dirty="0">
                <a:solidFill>
                  <a:schemeClr val="tx1"/>
                </a:solidFill>
              </a:rPr>
              <a:t> Nada</a:t>
            </a:r>
          </a:p>
          <a:p>
            <a:pPr algn="just">
              <a:lnSpc>
                <a:spcPct val="150000"/>
              </a:lnSpc>
            </a:pPr>
            <a:endParaRPr lang="pt-PT" altLang="pt-BR" sz="3600" b="1" dirty="0" smtClean="0">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33507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2" y="332656"/>
            <a:ext cx="8820474" cy="1080120"/>
          </a:xfrm>
        </p:spPr>
        <p:txBody>
          <a:bodyPr>
            <a:normAutofit/>
          </a:bodyPr>
          <a:lstStyle/>
          <a:p>
            <a:pPr algn="r"/>
            <a:r>
              <a:rPr lang="pt-BR" b="1" dirty="0" smtClean="0">
                <a:solidFill>
                  <a:schemeClr val="bg1"/>
                </a:solidFill>
              </a:rPr>
              <a:t>Aproximação com Realizadores</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fontScale="85000" lnSpcReduction="20000"/>
          </a:bodyPr>
          <a:lstStyle/>
          <a:p>
            <a:pPr algn="r"/>
            <a:r>
              <a:rPr lang="pt-BR" sz="3600" i="1" dirty="0">
                <a:solidFill>
                  <a:schemeClr val="tx1"/>
                </a:solidFill>
              </a:rPr>
              <a:t>A audiodescrição funcionou para mim como um exercício de observação da análise do espectador, mais eficiente do que a maioria dos debates sobre o filme em que participei. Percebi também que, a maioria das vezes, a melhor forma de participar era me calar diante das avaliações alheias, pois dar palpite era jogar contra a evidência: me fez ver o filme não como eu o tinha concebido, mas como o filme realmente aparece, e pude, inusitadamente, me tornar um espectador do meu próprio filme.</a:t>
            </a:r>
            <a:endParaRPr lang="pt-BR" sz="3600" dirty="0">
              <a:solidFill>
                <a:schemeClr val="tx1"/>
              </a:solidFill>
            </a:endParaRPr>
          </a:p>
          <a:p>
            <a:pPr algn="r"/>
            <a:r>
              <a:rPr lang="pt-BR" sz="3600" dirty="0">
                <a:solidFill>
                  <a:schemeClr val="tx1"/>
                </a:solidFill>
              </a:rPr>
              <a:t>Marcelo Toledo – Diretor de Corpo Presente</a:t>
            </a:r>
          </a:p>
          <a:p>
            <a:pPr algn="just">
              <a:spcBef>
                <a:spcPts val="500"/>
              </a:spcBef>
            </a:pPr>
            <a:endParaRPr lang="pt-PT" altLang="pt-BR" sz="3600" b="1" dirty="0" smtClean="0">
              <a:latin typeface="Helvetica" pitchFamily="-84" charset="0"/>
              <a:cs typeface="Tahoma" pitchFamily="34" charset="0"/>
            </a:endParaRPr>
          </a:p>
        </p:txBody>
      </p:sp>
      <p:sp>
        <p:nvSpPr>
          <p:cNvPr id="6" name="Retângulo 5"/>
          <p:cNvSpPr/>
          <p:nvPr/>
        </p:nvSpPr>
        <p:spPr>
          <a:xfrm>
            <a:off x="6372200"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33507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2" y="332656"/>
            <a:ext cx="8820474" cy="1080120"/>
          </a:xfrm>
        </p:spPr>
        <p:txBody>
          <a:bodyPr>
            <a:normAutofit/>
          </a:bodyPr>
          <a:lstStyle/>
          <a:p>
            <a:r>
              <a:rPr lang="pt-BR" b="1" dirty="0" smtClean="0">
                <a:solidFill>
                  <a:schemeClr val="bg1"/>
                </a:solidFill>
              </a:rPr>
              <a:t>Cinema Inclusão</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a:bodyPr>
          <a:lstStyle/>
          <a:p>
            <a:pPr>
              <a:defRPr/>
            </a:pPr>
            <a:r>
              <a:rPr lang="pt-BR" sz="3600" b="1" dirty="0">
                <a:solidFill>
                  <a:schemeClr val="tx1"/>
                </a:solidFill>
                <a:latin typeface="Helvetica" pitchFamily="-84" charset="0"/>
              </a:rPr>
              <a:t>	</a:t>
            </a:r>
            <a:endParaRPr lang="pt-BR" sz="3600" b="1" i="1" dirty="0">
              <a:solidFill>
                <a:schemeClr val="tx1"/>
              </a:solidFill>
              <a:latin typeface="Helvetica" pitchFamily="-84" charset="0"/>
              <a:cs typeface="Helvetica"/>
            </a:endParaRPr>
          </a:p>
          <a:p>
            <a:pPr>
              <a:defRPr/>
            </a:pPr>
            <a:endParaRPr lang="pt-BR" b="1" dirty="0">
              <a:solidFill>
                <a:schemeClr val="tx1"/>
              </a:solidFill>
              <a:latin typeface="Helvetica"/>
              <a:cs typeface="Helvetica"/>
            </a:endParaRPr>
          </a:p>
          <a:p>
            <a:pPr algn="just">
              <a:lnSpc>
                <a:spcPct val="150000"/>
              </a:lnSpc>
            </a:pPr>
            <a:endParaRPr lang="pt-PT" altLang="pt-BR" sz="3600" b="1" dirty="0" smtClean="0">
              <a:solidFill>
                <a:schemeClr val="tx1"/>
              </a:solidFill>
              <a:latin typeface="Helvetica" pitchFamily="-84" charset="0"/>
              <a:cs typeface="Tahoma" pitchFamily="34" charset="0"/>
            </a:endParaRP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284984"/>
            <a:ext cx="3200400" cy="2262542"/>
          </a:xfrm>
          <a:prstGeom prst="rect">
            <a:avLst/>
          </a:prstGeom>
        </p:spPr>
      </p:pic>
      <p:pic>
        <p:nvPicPr>
          <p:cNvPr id="8" name="Picture 12" descr="CaixaCinemaNOVA_p.jpg"/>
          <p:cNvPicPr>
            <a:picLocks noChangeAspect="1"/>
          </p:cNvPicPr>
          <p:nvPr/>
        </p:nvPicPr>
        <p:blipFill>
          <a:blip r:embed="rId3"/>
          <a:stretch>
            <a:fillRect/>
          </a:stretch>
        </p:blipFill>
        <p:spPr>
          <a:xfrm>
            <a:off x="4114800" y="1905000"/>
            <a:ext cx="4681728" cy="3840480"/>
          </a:xfrm>
          <a:prstGeom prst="rect">
            <a:avLst/>
          </a:prstGeom>
        </p:spPr>
      </p:pic>
      <p:sp>
        <p:nvSpPr>
          <p:cNvPr id="9" name="Retângulo 8"/>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6372200"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73473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57200" y="128588"/>
            <a:ext cx="82296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pt-BR">
              <a:latin typeface="Calibri" charset="0"/>
              <a:ea typeface="MS Gothic" charset="0"/>
              <a:cs typeface="MS Gothic" charset="0"/>
            </a:endParaRPr>
          </a:p>
        </p:txBody>
      </p:sp>
      <p:sp>
        <p:nvSpPr>
          <p:cNvPr id="1229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pt-BR">
              <a:latin typeface="Calibri" charset="0"/>
              <a:ea typeface="MS Gothic" charset="0"/>
              <a:cs typeface="MS Gothic" charset="0"/>
            </a:endParaRPr>
          </a:p>
        </p:txBody>
      </p:sp>
      <p:sp>
        <p:nvSpPr>
          <p:cNvPr id="12292" name="Text Box 3"/>
          <p:cNvSpPr txBox="1">
            <a:spLocks noChangeArrowheads="1"/>
          </p:cNvSpPr>
          <p:nvPr/>
        </p:nvSpPr>
        <p:spPr bwMode="auto">
          <a:xfrm>
            <a:off x="720725" y="1260475"/>
            <a:ext cx="7920038" cy="403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9pPr>
          </a:lstStyle>
          <a:p>
            <a:pPr eaLnBrk="1" hangingPunct="1">
              <a:lnSpc>
                <a:spcPct val="80000"/>
              </a:lnSpc>
              <a:spcBef>
                <a:spcPts val="600"/>
              </a:spcBef>
              <a:buFont typeface="Times New Roman" charset="0"/>
              <a:buNone/>
              <a:defRPr/>
            </a:pPr>
            <a:endParaRPr lang="pt-BR" sz="2400" b="1" smtClean="0">
              <a:solidFill>
                <a:srgbClr val="FFFFFF"/>
              </a:solidFill>
              <a:latin typeface="Tahoma" charset="0"/>
              <a:cs typeface="Tahoma" charset="0"/>
            </a:endParaRPr>
          </a:p>
          <a:p>
            <a:pPr eaLnBrk="1" hangingPunct="1">
              <a:lnSpc>
                <a:spcPct val="80000"/>
              </a:lnSpc>
              <a:spcBef>
                <a:spcPts val="600"/>
              </a:spcBef>
              <a:buFont typeface="Times New Roman" charset="0"/>
              <a:buNone/>
              <a:defRPr/>
            </a:pPr>
            <a:endParaRPr lang="pt-BR" sz="2400" b="1" smtClean="0">
              <a:solidFill>
                <a:srgbClr val="FFFFFF"/>
              </a:solidFill>
              <a:latin typeface="Tahoma" charset="0"/>
              <a:cs typeface="Tahoma" charset="0"/>
            </a:endParaRPr>
          </a:p>
        </p:txBody>
      </p:sp>
      <p:sp>
        <p:nvSpPr>
          <p:cNvPr id="12293" name="Text Box 4"/>
          <p:cNvSpPr txBox="1">
            <a:spLocks noChangeArrowheads="1"/>
          </p:cNvSpPr>
          <p:nvPr/>
        </p:nvSpPr>
        <p:spPr bwMode="auto">
          <a:xfrm>
            <a:off x="280988" y="2420938"/>
            <a:ext cx="8640762" cy="193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itchFamily="34" charset="0"/>
                <a:ea typeface="MS Gothic" pitchFamily="49" charset="-128"/>
              </a:defRPr>
            </a:lvl9pPr>
          </a:lstStyle>
          <a:p>
            <a:pPr algn="r" eaLnBrk="1" hangingPunct="1">
              <a:defRPr/>
            </a:pPr>
            <a:r>
              <a:rPr lang="pt-BR" sz="2200" b="1" dirty="0" smtClean="0">
                <a:solidFill>
                  <a:schemeClr val="tx1"/>
                </a:solidFill>
              </a:rPr>
              <a:t> </a:t>
            </a:r>
            <a:r>
              <a:rPr lang="pt-BR" sz="2200" b="1" dirty="0" smtClean="0">
                <a:solidFill>
                  <a:schemeClr val="tx1"/>
                </a:solidFill>
                <a:cs typeface="Times New Roman" pitchFamily="18" charset="0"/>
              </a:rPr>
              <a:t>    </a:t>
            </a:r>
            <a:r>
              <a:rPr lang="pt-BR" sz="2000" b="1" i="1" dirty="0" smtClean="0">
                <a:solidFill>
                  <a:schemeClr val="tx1"/>
                </a:solidFill>
                <a:latin typeface="Helvetica" pitchFamily="-84" charset="0"/>
              </a:rPr>
              <a:t> Nada aprendemos com aquele que nos diz: faça como eu. Nossos únicos mestres são aqueles que nos dizem: </a:t>
            </a:r>
            <a:r>
              <a:rPr lang="pt-BR" altLang="en-US" sz="2000" b="1" i="1" dirty="0" smtClean="0">
                <a:solidFill>
                  <a:schemeClr val="tx1"/>
                </a:solidFill>
                <a:latin typeface="Helvetica" pitchFamily="-84" charset="0"/>
              </a:rPr>
              <a:t>“</a:t>
            </a:r>
            <a:r>
              <a:rPr lang="pt-BR" sz="2000" b="1" i="1" dirty="0" smtClean="0">
                <a:solidFill>
                  <a:schemeClr val="tx1"/>
                </a:solidFill>
                <a:latin typeface="Helvetica" pitchFamily="-84" charset="0"/>
              </a:rPr>
              <a:t>faça comigo</a:t>
            </a:r>
            <a:r>
              <a:rPr lang="pt-BR" altLang="en-US" sz="2000" b="1" i="1" dirty="0" smtClean="0">
                <a:solidFill>
                  <a:schemeClr val="tx1"/>
                </a:solidFill>
                <a:latin typeface="Helvetica" pitchFamily="-84" charset="0"/>
              </a:rPr>
              <a:t>”</a:t>
            </a:r>
            <a:r>
              <a:rPr lang="pt-BR" sz="2000" b="1" i="1" dirty="0" smtClean="0">
                <a:solidFill>
                  <a:schemeClr val="tx1"/>
                </a:solidFill>
                <a:latin typeface="Helvetica" pitchFamily="-84" charset="0"/>
              </a:rPr>
              <a:t> e que, em vez de no</a:t>
            </a:r>
            <a:r>
              <a:rPr lang="pt-BR" sz="2000" b="1" i="1" dirty="0">
                <a:solidFill>
                  <a:schemeClr val="tx1"/>
                </a:solidFill>
                <a:latin typeface="Helvetica" pitchFamily="-84" charset="0"/>
              </a:rPr>
              <a:t>s propor </a:t>
            </a:r>
            <a:r>
              <a:rPr lang="pt-BR" sz="2000" b="1" i="1" dirty="0" smtClean="0">
                <a:solidFill>
                  <a:schemeClr val="tx1"/>
                </a:solidFill>
                <a:latin typeface="Helvetica" pitchFamily="-84" charset="0"/>
              </a:rPr>
              <a:t> </a:t>
            </a:r>
            <a:r>
              <a:rPr lang="pt-BR" sz="2000" b="1" i="1" dirty="0" err="1" smtClean="0">
                <a:solidFill>
                  <a:schemeClr val="tx1"/>
                </a:solidFill>
                <a:latin typeface="Helvetica" pitchFamily="-84" charset="0"/>
              </a:rPr>
              <a:t>gestosa</a:t>
            </a:r>
            <a:r>
              <a:rPr lang="pt-BR" sz="2000" b="1" i="1" dirty="0" smtClean="0">
                <a:solidFill>
                  <a:schemeClr val="tx1"/>
                </a:solidFill>
                <a:latin typeface="Helvetica" pitchFamily="-84" charset="0"/>
              </a:rPr>
              <a:t> </a:t>
            </a:r>
            <a:r>
              <a:rPr lang="pt-BR" sz="2000" b="1" i="1" dirty="0">
                <a:solidFill>
                  <a:schemeClr val="tx1"/>
                </a:solidFill>
                <a:latin typeface="Helvetica" pitchFamily="-84" charset="0"/>
              </a:rPr>
              <a:t>serem reproduzidos, sabem emitir signos a serem desenvolvidos no heterogêneo</a:t>
            </a:r>
            <a:r>
              <a:rPr lang="pt-BR" sz="2000" b="1" i="1" dirty="0" smtClean="0">
                <a:solidFill>
                  <a:schemeClr val="tx1"/>
                </a:solidFill>
                <a:latin typeface="Helvetica" pitchFamily="-84" charset="0"/>
              </a:rPr>
              <a:t>.</a:t>
            </a:r>
          </a:p>
          <a:p>
            <a:pPr algn="r" eaLnBrk="1" hangingPunct="1">
              <a:defRPr/>
            </a:pPr>
            <a:endParaRPr lang="pt-BR" sz="2000" b="1" dirty="0">
              <a:solidFill>
                <a:schemeClr val="tx1"/>
              </a:solidFill>
              <a:latin typeface="Helvetica" pitchFamily="-84" charset="0"/>
            </a:endParaRPr>
          </a:p>
          <a:p>
            <a:pPr algn="r" eaLnBrk="1" hangingPunct="1">
              <a:defRPr/>
            </a:pPr>
            <a:r>
              <a:rPr lang="pt-BR" sz="2000" b="1" dirty="0" smtClean="0">
                <a:solidFill>
                  <a:schemeClr val="tx1"/>
                </a:solidFill>
                <a:latin typeface="Helvetica" pitchFamily="-84" charset="0"/>
              </a:rPr>
              <a:t>Gilles Deleuze</a:t>
            </a:r>
            <a:endParaRPr lang="pt-BR" sz="2000" b="1" dirty="0">
              <a:solidFill>
                <a:schemeClr val="tx1"/>
              </a:solidFill>
              <a:latin typeface="Helvetica" pitchFamily="-84" charset="0"/>
            </a:endParaRPr>
          </a:p>
        </p:txBody>
      </p:sp>
      <p:sp>
        <p:nvSpPr>
          <p:cNvPr id="12294" name="Text Box 5"/>
          <p:cNvSpPr txBox="1">
            <a:spLocks noChangeArrowheads="1"/>
          </p:cNvSpPr>
          <p:nvPr/>
        </p:nvSpPr>
        <p:spPr bwMode="auto">
          <a:xfrm>
            <a:off x="298450" y="417513"/>
            <a:ext cx="8640763"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charset="0"/>
                <a:ea typeface="MS Gothic" charset="0"/>
                <a:cs typeface="MS Gothic" charset="0"/>
              </a:defRPr>
            </a:lvl9pPr>
          </a:lstStyle>
          <a:p>
            <a:pPr eaLnBrk="1" hangingPunct="1">
              <a:buFont typeface="Times New Roman" charset="0"/>
              <a:buNone/>
              <a:defRPr/>
            </a:pPr>
            <a:r>
              <a:rPr lang="pt-BR" sz="3000" b="1" smtClean="0">
                <a:solidFill>
                  <a:srgbClr val="FFFFFF"/>
                </a:solidFill>
              </a:rPr>
              <a:t> </a:t>
            </a:r>
          </a:p>
        </p:txBody>
      </p:sp>
      <p:sp>
        <p:nvSpPr>
          <p:cNvPr id="7" name="Retângulo 6"/>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19412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398290"/>
            <a:ext cx="6492213" cy="5459710"/>
          </a:xfrm>
          <a:prstGeom prst="rect">
            <a:avLst/>
          </a:prstGeom>
        </p:spPr>
      </p:pic>
      <p:sp>
        <p:nvSpPr>
          <p:cNvPr id="7" name="Arredondar Retângulo em um Canto Diagonal 6"/>
          <p:cNvSpPr/>
          <p:nvPr/>
        </p:nvSpPr>
        <p:spPr>
          <a:xfrm>
            <a:off x="-36512" y="-459432"/>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ítulo 2"/>
          <p:cNvSpPr>
            <a:spLocks noGrp="1"/>
          </p:cNvSpPr>
          <p:nvPr>
            <p:ph type="subTitle" idx="1"/>
          </p:nvPr>
        </p:nvSpPr>
        <p:spPr>
          <a:xfrm>
            <a:off x="4572000" y="2057400"/>
            <a:ext cx="3491880" cy="2664296"/>
          </a:xfrm>
        </p:spPr>
        <p:txBody>
          <a:bodyPr>
            <a:noAutofit/>
          </a:bodyPr>
          <a:lstStyle/>
          <a:p>
            <a:pPr algn="l"/>
            <a:r>
              <a:rPr lang="pt-BR" sz="2400" dirty="0" smtClean="0">
                <a:solidFill>
                  <a:schemeClr val="tx1"/>
                </a:solidFill>
              </a:rPr>
              <a:t>Construir</a:t>
            </a:r>
            <a:r>
              <a:rPr lang="pt-BR" sz="2400" dirty="0">
                <a:solidFill>
                  <a:schemeClr val="tx1"/>
                </a:solidFill>
              </a:rPr>
              <a:t>, articular, promover e implementar práticas e políticas inclusivas, com </a:t>
            </a:r>
            <a:r>
              <a:rPr lang="pt-BR" sz="2400" dirty="0" smtClean="0">
                <a:solidFill>
                  <a:schemeClr val="tx1"/>
                </a:solidFill>
              </a:rPr>
              <a:t>os diversos </a:t>
            </a:r>
            <a:r>
              <a:rPr lang="pt-BR" sz="2400" dirty="0">
                <a:solidFill>
                  <a:schemeClr val="tx1"/>
                </a:solidFill>
              </a:rPr>
              <a:t>setores da sociedade, </a:t>
            </a:r>
            <a:r>
              <a:rPr lang="pt-BR" sz="2400" dirty="0" smtClean="0">
                <a:solidFill>
                  <a:schemeClr val="tx1"/>
                </a:solidFill>
              </a:rPr>
              <a:t>para </a:t>
            </a:r>
            <a:r>
              <a:rPr lang="pt-BR" sz="2400" dirty="0">
                <a:solidFill>
                  <a:schemeClr val="tx1"/>
                </a:solidFill>
              </a:rPr>
              <a:t>garantir os direitos humanos, prioritariamente </a:t>
            </a:r>
            <a:r>
              <a:rPr lang="pt-BR" sz="2400" dirty="0" smtClean="0">
                <a:solidFill>
                  <a:schemeClr val="tx1"/>
                </a:solidFill>
              </a:rPr>
              <a:t>das pessoas </a:t>
            </a:r>
            <a:r>
              <a:rPr lang="pt-BR" sz="2400" dirty="0">
                <a:solidFill>
                  <a:schemeClr val="tx1"/>
                </a:solidFill>
              </a:rPr>
              <a:t>com deficiência.</a:t>
            </a:r>
          </a:p>
        </p:txBody>
      </p:sp>
      <p:sp>
        <p:nvSpPr>
          <p:cNvPr id="8" name="Título 1"/>
          <p:cNvSpPr>
            <a:spLocks noGrp="1"/>
          </p:cNvSpPr>
          <p:nvPr>
            <p:ph type="ctrTitle"/>
          </p:nvPr>
        </p:nvSpPr>
        <p:spPr>
          <a:xfrm>
            <a:off x="-36513" y="269540"/>
            <a:ext cx="8820475" cy="927212"/>
          </a:xfrm>
        </p:spPr>
        <p:txBody>
          <a:bodyPr/>
          <a:lstStyle/>
          <a:p>
            <a:pPr algn="r"/>
            <a:r>
              <a:rPr lang="pt-BR" b="1" dirty="0" smtClean="0">
                <a:solidFill>
                  <a:schemeClr val="bg1"/>
                </a:solidFill>
              </a:rPr>
              <a:t>Nossa Missão</a:t>
            </a:r>
            <a:endParaRPr lang="pt-BR" b="1" dirty="0">
              <a:solidFill>
                <a:schemeClr val="bg1"/>
              </a:solidFill>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63320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2" y="332656"/>
            <a:ext cx="8820474" cy="1080120"/>
          </a:xfrm>
        </p:spPr>
        <p:txBody>
          <a:bodyPr>
            <a:normAutofit/>
          </a:bodyPr>
          <a:lstStyle/>
          <a:p>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a:bodyPr>
          <a:lstStyle/>
          <a:p>
            <a:pPr>
              <a:defRPr/>
            </a:pPr>
            <a:r>
              <a:rPr lang="pt-BR" sz="3600" b="1" dirty="0">
                <a:solidFill>
                  <a:schemeClr val="tx1"/>
                </a:solidFill>
                <a:latin typeface="Helvetica" pitchFamily="-84" charset="0"/>
              </a:rPr>
              <a:t>	</a:t>
            </a:r>
            <a:endParaRPr lang="pt-BR" sz="3600" b="1" i="1" dirty="0">
              <a:solidFill>
                <a:schemeClr val="tx1"/>
              </a:solidFill>
              <a:latin typeface="Helvetica" pitchFamily="-84" charset="0"/>
              <a:cs typeface="Helvetica"/>
            </a:endParaRPr>
          </a:p>
          <a:p>
            <a:pPr>
              <a:defRPr/>
            </a:pPr>
            <a:r>
              <a:rPr lang="pt-BR" sz="4200" b="1" dirty="0">
                <a:solidFill>
                  <a:schemeClr val="tx1"/>
                </a:solidFill>
                <a:latin typeface="Helvetica"/>
                <a:cs typeface="Helvetica"/>
              </a:rPr>
              <a:t>Carla </a:t>
            </a:r>
            <a:r>
              <a:rPr lang="pt-BR" sz="4200" b="1" dirty="0" smtClean="0">
                <a:solidFill>
                  <a:schemeClr val="tx1"/>
                </a:solidFill>
                <a:latin typeface="Helvetica"/>
                <a:cs typeface="Helvetica"/>
              </a:rPr>
              <a:t>Mauch</a:t>
            </a:r>
          </a:p>
          <a:p>
            <a:pPr>
              <a:defRPr/>
            </a:pPr>
            <a:endParaRPr lang="pt-BR" sz="4200" b="1" dirty="0" smtClean="0">
              <a:solidFill>
                <a:schemeClr val="tx1"/>
              </a:solidFill>
              <a:latin typeface="Helvetica"/>
              <a:cs typeface="Helvetica"/>
            </a:endParaRPr>
          </a:p>
          <a:p>
            <a:pPr>
              <a:defRPr/>
            </a:pPr>
            <a:r>
              <a:rPr lang="pt-BR" dirty="0" smtClean="0">
                <a:solidFill>
                  <a:schemeClr val="tx1"/>
                </a:solidFill>
                <a:latin typeface="Helvetica"/>
                <a:cs typeface="Helvetica"/>
              </a:rPr>
              <a:t>+ 55 11 </a:t>
            </a:r>
            <a:r>
              <a:rPr lang="pt-BR" dirty="0">
                <a:solidFill>
                  <a:schemeClr val="tx1"/>
                </a:solidFill>
                <a:latin typeface="Helvetica"/>
                <a:cs typeface="Helvetica"/>
              </a:rPr>
              <a:t>3881 4610 </a:t>
            </a:r>
          </a:p>
          <a:p>
            <a:pPr>
              <a:defRPr/>
            </a:pPr>
            <a:r>
              <a:rPr lang="pt-BR" dirty="0">
                <a:solidFill>
                  <a:schemeClr val="tx1"/>
                </a:solidFill>
                <a:latin typeface="Helvetica"/>
                <a:cs typeface="Helvetica"/>
              </a:rPr>
              <a:t>carla@md.org.br </a:t>
            </a:r>
          </a:p>
          <a:p>
            <a:pPr>
              <a:defRPr/>
            </a:pPr>
            <a:r>
              <a:rPr lang="pt-BR" dirty="0" smtClean="0">
                <a:solidFill>
                  <a:schemeClr val="tx1"/>
                </a:solidFill>
                <a:latin typeface="Helvetica"/>
                <a:cs typeface="Helvetica"/>
                <a:hlinkClick r:id="rId2"/>
              </a:rPr>
              <a:t>www.md.org.br</a:t>
            </a:r>
            <a:endParaRPr lang="pt-BR" dirty="0" smtClean="0">
              <a:solidFill>
                <a:schemeClr val="tx1"/>
              </a:solidFill>
              <a:latin typeface="Helvetica"/>
              <a:cs typeface="Helvetica"/>
            </a:endParaRPr>
          </a:p>
          <a:p>
            <a:pPr>
              <a:defRPr/>
            </a:pPr>
            <a:endParaRPr lang="pt-BR" b="1" dirty="0">
              <a:solidFill>
                <a:schemeClr val="tx1"/>
              </a:solidFill>
              <a:latin typeface="Helvetica"/>
              <a:cs typeface="Helvetica"/>
            </a:endParaRPr>
          </a:p>
          <a:p>
            <a:pPr algn="just">
              <a:lnSpc>
                <a:spcPct val="150000"/>
              </a:lnSpc>
            </a:pPr>
            <a:endParaRPr lang="pt-PT" altLang="pt-BR" sz="3600" b="1" dirty="0" smtClean="0">
              <a:solidFill>
                <a:schemeClr val="tx1"/>
              </a:solidFill>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33507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lstStyle/>
          <a:p>
            <a:pPr algn="r"/>
            <a:r>
              <a:rPr lang="pt-BR" b="1" dirty="0" smtClean="0">
                <a:solidFill>
                  <a:schemeClr val="bg1"/>
                </a:solidFill>
              </a:rPr>
              <a:t>Contexto da Deficiência</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fontScale="77500" lnSpcReduction="20000"/>
          </a:bodyPr>
          <a:lstStyle/>
          <a:p>
            <a:pPr algn="just">
              <a:spcBef>
                <a:spcPts val="500"/>
              </a:spcBef>
            </a:pPr>
            <a:endParaRPr lang="pt-PT" altLang="pt-BR" sz="3600" b="1" dirty="0" smtClean="0">
              <a:latin typeface="Helvetica" pitchFamily="-84" charset="0"/>
              <a:cs typeface="Tahoma" pitchFamily="34" charset="0"/>
            </a:endParaRPr>
          </a:p>
          <a:p>
            <a:pPr algn="just">
              <a:spcBef>
                <a:spcPts val="500"/>
              </a:spcBef>
            </a:pPr>
            <a:r>
              <a:rPr lang="pt-PT" altLang="pt-BR" sz="3600" b="1" dirty="0" smtClean="0">
                <a:solidFill>
                  <a:schemeClr val="tx1"/>
                </a:solidFill>
                <a:cs typeface="Tahoma" pitchFamily="34" charset="0"/>
              </a:rPr>
              <a:t>Mundo</a:t>
            </a:r>
            <a:endParaRPr lang="pt-PT" altLang="pt-BR" sz="3600" b="1" dirty="0">
              <a:solidFill>
                <a:schemeClr val="tx1"/>
              </a:solidFill>
              <a:cs typeface="Tahoma" pitchFamily="34" charset="0"/>
            </a:endParaRPr>
          </a:p>
          <a:p>
            <a:pPr algn="just">
              <a:spcBef>
                <a:spcPts val="500"/>
              </a:spcBef>
            </a:pPr>
            <a:r>
              <a:rPr lang="pt-PT" altLang="pt-BR" dirty="0">
                <a:solidFill>
                  <a:schemeClr val="tx1"/>
                </a:solidFill>
                <a:cs typeface="Tahoma" pitchFamily="34" charset="0"/>
              </a:rPr>
              <a:t>15,3% (1 bilhão de pessoas) no Mundo, segundo a OMS.</a:t>
            </a:r>
          </a:p>
          <a:p>
            <a:pPr algn="just">
              <a:spcBef>
                <a:spcPts val="500"/>
              </a:spcBef>
            </a:pPr>
            <a:endParaRPr lang="pt-PT" altLang="pt-BR" dirty="0">
              <a:solidFill>
                <a:schemeClr val="tx1"/>
              </a:solidFill>
              <a:cs typeface="Tahoma" pitchFamily="34" charset="0"/>
            </a:endParaRPr>
          </a:p>
          <a:p>
            <a:pPr algn="just">
              <a:spcBef>
                <a:spcPts val="500"/>
              </a:spcBef>
            </a:pPr>
            <a:r>
              <a:rPr lang="pt-PT" altLang="pt-BR" sz="3600" b="1" dirty="0" smtClean="0">
                <a:solidFill>
                  <a:schemeClr val="tx1"/>
                </a:solidFill>
                <a:cs typeface="Tahoma" pitchFamily="34" charset="0"/>
              </a:rPr>
              <a:t>Brasil*</a:t>
            </a:r>
            <a:endParaRPr lang="pt-PT" altLang="pt-BR" sz="3600" b="1" dirty="0">
              <a:solidFill>
                <a:schemeClr val="tx1"/>
              </a:solidFill>
              <a:cs typeface="Tahoma" pitchFamily="34" charset="0"/>
            </a:endParaRPr>
          </a:p>
          <a:p>
            <a:pPr algn="just">
              <a:spcBef>
                <a:spcPts val="500"/>
              </a:spcBef>
            </a:pPr>
            <a:r>
              <a:rPr lang="pt-PT" altLang="pt-BR" dirty="0">
                <a:solidFill>
                  <a:schemeClr val="tx1"/>
                </a:solidFill>
                <a:cs typeface="Tahoma" pitchFamily="34" charset="0"/>
              </a:rPr>
              <a:t>23,9% (45,6 milhões de pessoas) em todo o País;</a:t>
            </a:r>
          </a:p>
          <a:p>
            <a:pPr algn="just">
              <a:spcBef>
                <a:spcPts val="500"/>
              </a:spcBef>
            </a:pPr>
            <a:endParaRPr lang="pt-BR" altLang="pt-BR" dirty="0">
              <a:solidFill>
                <a:schemeClr val="tx1"/>
              </a:solidFill>
              <a:cs typeface="Tahoma" pitchFamily="34" charset="0"/>
            </a:endParaRPr>
          </a:p>
          <a:p>
            <a:pPr algn="just">
              <a:spcBef>
                <a:spcPts val="500"/>
              </a:spcBef>
            </a:pPr>
            <a:r>
              <a:rPr lang="pt-BR" altLang="pt-BR" sz="3600" b="1" dirty="0">
                <a:solidFill>
                  <a:schemeClr val="tx1"/>
                </a:solidFill>
                <a:cs typeface="Tahoma" pitchFamily="34" charset="0"/>
              </a:rPr>
              <a:t>Pobreza e Deficiência</a:t>
            </a:r>
          </a:p>
          <a:p>
            <a:pPr algn="just">
              <a:spcBef>
                <a:spcPts val="500"/>
              </a:spcBef>
            </a:pPr>
            <a:r>
              <a:rPr lang="pt-PT" altLang="pt-BR" dirty="0">
                <a:solidFill>
                  <a:schemeClr val="tx1"/>
                </a:solidFill>
                <a:cs typeface="Tahoma" pitchFamily="34" charset="0"/>
              </a:rPr>
              <a:t>Dos mais de 1 bilhão de pessoas com deficiência no mundo, 80% vivem nos países pobres do Sul</a:t>
            </a:r>
          </a:p>
          <a:p>
            <a:pPr algn="just">
              <a:spcBef>
                <a:spcPts val="500"/>
              </a:spcBef>
            </a:pPr>
            <a:endParaRPr lang="pt-PT" altLang="pt-BR" dirty="0">
              <a:solidFill>
                <a:schemeClr val="tx1"/>
              </a:solidFill>
              <a:cs typeface="Tahoma" pitchFamily="34" charset="0"/>
            </a:endParaRPr>
          </a:p>
          <a:p>
            <a:pPr algn="just">
              <a:spcBef>
                <a:spcPts val="500"/>
              </a:spcBef>
            </a:pPr>
            <a:r>
              <a:rPr lang="pt-PT" altLang="pt-BR" b="1" dirty="0">
                <a:solidFill>
                  <a:schemeClr val="tx1"/>
                </a:solidFill>
                <a:cs typeface="Tahoma" pitchFamily="34" charset="0"/>
              </a:rPr>
              <a:t>* </a:t>
            </a:r>
            <a:r>
              <a:rPr lang="pt-BR" altLang="pt-BR" b="1" dirty="0">
                <a:solidFill>
                  <a:schemeClr val="tx1"/>
                </a:solidFill>
                <a:cs typeface="Arial" pitchFamily="34" charset="0"/>
              </a:rPr>
              <a:t>IBGE - 2010</a:t>
            </a:r>
            <a:endParaRPr lang="pt-PT" altLang="pt-BR" dirty="0">
              <a:solidFill>
                <a:schemeClr val="tx1"/>
              </a:solidFill>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18407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lstStyle/>
          <a:p>
            <a:pPr algn="r"/>
            <a:r>
              <a:rPr lang="pt-BR" b="1" dirty="0" smtClean="0">
                <a:solidFill>
                  <a:schemeClr val="bg1"/>
                </a:solidFill>
              </a:rPr>
              <a:t>Marco Legal, Políticas e Programas</a:t>
            </a:r>
            <a:endParaRPr lang="pt-BR" b="1" dirty="0">
              <a:solidFill>
                <a:schemeClr val="bg1"/>
              </a:solidFill>
            </a:endParaRPr>
          </a:p>
        </p:txBody>
      </p:sp>
      <p:sp>
        <p:nvSpPr>
          <p:cNvPr id="5" name="Subtítulo 4"/>
          <p:cNvSpPr>
            <a:spLocks noGrp="1"/>
          </p:cNvSpPr>
          <p:nvPr>
            <p:ph type="subTitle" idx="1"/>
          </p:nvPr>
        </p:nvSpPr>
        <p:spPr>
          <a:xfrm>
            <a:off x="0" y="1556792"/>
            <a:ext cx="8964488" cy="5040560"/>
          </a:xfrm>
        </p:spPr>
        <p:txBody>
          <a:bodyPr>
            <a:normAutofit fontScale="32500" lnSpcReduction="20000"/>
          </a:bodyPr>
          <a:lstStyle/>
          <a:p>
            <a:pPr algn="just">
              <a:spcBef>
                <a:spcPts val="450"/>
              </a:spcBef>
            </a:pPr>
            <a:endParaRPr lang="pt-BR" altLang="pt-BR" sz="6000" dirty="0" smtClean="0">
              <a:solidFill>
                <a:schemeClr val="tx1"/>
              </a:solidFill>
            </a:endParaRPr>
          </a:p>
          <a:p>
            <a:pPr algn="just">
              <a:spcBef>
                <a:spcPts val="450"/>
              </a:spcBef>
            </a:pPr>
            <a:r>
              <a:rPr lang="pt-BR" altLang="pt-BR" sz="6000" dirty="0" smtClean="0">
                <a:solidFill>
                  <a:schemeClr val="tx1"/>
                </a:solidFill>
              </a:rPr>
              <a:t>- Lei </a:t>
            </a:r>
            <a:r>
              <a:rPr lang="pt-BR" altLang="pt-BR" sz="6000" dirty="0">
                <a:solidFill>
                  <a:schemeClr val="tx1"/>
                </a:solidFill>
              </a:rPr>
              <a:t>10.098/00 e Decreto 5.296/04 – Acessibilidade</a:t>
            </a:r>
          </a:p>
          <a:p>
            <a:pPr algn="just">
              <a:spcBef>
                <a:spcPts val="450"/>
              </a:spcBef>
            </a:pPr>
            <a:endParaRPr lang="pt-BR" altLang="pt-BR" sz="6000" dirty="0">
              <a:solidFill>
                <a:schemeClr val="tx1"/>
              </a:solidFill>
            </a:endParaRPr>
          </a:p>
          <a:p>
            <a:pPr algn="just">
              <a:spcBef>
                <a:spcPts val="450"/>
              </a:spcBef>
            </a:pPr>
            <a:r>
              <a:rPr lang="pt-BR" altLang="pt-BR" sz="6000" dirty="0" smtClean="0">
                <a:solidFill>
                  <a:schemeClr val="tx1"/>
                </a:solidFill>
              </a:rPr>
              <a:t>- Lei </a:t>
            </a:r>
            <a:r>
              <a:rPr lang="pt-BR" altLang="pt-BR" sz="6000" dirty="0">
                <a:solidFill>
                  <a:schemeClr val="tx1"/>
                </a:solidFill>
              </a:rPr>
              <a:t>10.436/02 e Decreto 5.626/05 - Libras</a:t>
            </a:r>
          </a:p>
          <a:p>
            <a:pPr algn="just">
              <a:spcBef>
                <a:spcPts val="450"/>
              </a:spcBef>
            </a:pPr>
            <a:endParaRPr lang="pt-BR" altLang="pt-BR" sz="6000" dirty="0">
              <a:solidFill>
                <a:schemeClr val="tx1"/>
              </a:solidFill>
            </a:endParaRPr>
          </a:p>
          <a:p>
            <a:pPr algn="just">
              <a:spcBef>
                <a:spcPts val="450"/>
              </a:spcBef>
            </a:pPr>
            <a:r>
              <a:rPr lang="pt-BR" altLang="pt-BR" sz="6000" dirty="0" smtClean="0">
                <a:solidFill>
                  <a:schemeClr val="tx1"/>
                </a:solidFill>
              </a:rPr>
              <a:t>- Decreto </a:t>
            </a:r>
            <a:r>
              <a:rPr lang="pt-BR" altLang="pt-BR" sz="6000" dirty="0">
                <a:solidFill>
                  <a:schemeClr val="tx1"/>
                </a:solidFill>
              </a:rPr>
              <a:t>6.949/09 – Convenção da ONU sobre os Direitos das Pessoas com </a:t>
            </a:r>
            <a:r>
              <a:rPr lang="pt-BR" altLang="pt-BR" sz="6000" dirty="0" smtClean="0">
                <a:solidFill>
                  <a:schemeClr val="tx1"/>
                </a:solidFill>
              </a:rPr>
              <a:t>Deficiência</a:t>
            </a:r>
          </a:p>
          <a:p>
            <a:pPr algn="just">
              <a:spcBef>
                <a:spcPts val="450"/>
              </a:spcBef>
            </a:pPr>
            <a:endParaRPr lang="pt-BR" altLang="pt-BR" sz="6000" dirty="0" smtClean="0">
              <a:solidFill>
                <a:schemeClr val="tx1"/>
              </a:solidFill>
            </a:endParaRPr>
          </a:p>
          <a:p>
            <a:pPr algn="just">
              <a:spcBef>
                <a:spcPts val="450"/>
              </a:spcBef>
            </a:pPr>
            <a:r>
              <a:rPr lang="pt-BR" altLang="pt-BR" sz="6000" dirty="0" smtClean="0">
                <a:solidFill>
                  <a:schemeClr val="tx1"/>
                </a:solidFill>
              </a:rPr>
              <a:t>- Lei </a:t>
            </a:r>
            <a:r>
              <a:rPr lang="pt-BR" altLang="pt-BR" sz="6000" dirty="0">
                <a:solidFill>
                  <a:schemeClr val="tx1"/>
                </a:solidFill>
              </a:rPr>
              <a:t>12.343/10 – Institui o Plano Nacional de Cultura (PNC</a:t>
            </a:r>
            <a:r>
              <a:rPr lang="pt-BR" altLang="pt-BR" sz="6000" dirty="0" smtClean="0">
                <a:solidFill>
                  <a:schemeClr val="tx1"/>
                </a:solidFill>
              </a:rPr>
              <a:t>)</a:t>
            </a:r>
          </a:p>
          <a:p>
            <a:pPr algn="just">
              <a:spcBef>
                <a:spcPts val="450"/>
              </a:spcBef>
            </a:pPr>
            <a:endParaRPr lang="pt-BR" altLang="pt-BR" sz="6000" dirty="0" smtClean="0">
              <a:solidFill>
                <a:schemeClr val="tx1"/>
              </a:solidFill>
            </a:endParaRPr>
          </a:p>
          <a:p>
            <a:pPr algn="just">
              <a:spcBef>
                <a:spcPts val="450"/>
              </a:spcBef>
            </a:pPr>
            <a:r>
              <a:rPr lang="pt-BR" altLang="pt-BR" sz="6000" dirty="0" smtClean="0">
                <a:solidFill>
                  <a:schemeClr val="tx1"/>
                </a:solidFill>
              </a:rPr>
              <a:t>- Plano </a:t>
            </a:r>
            <a:r>
              <a:rPr lang="pt-BR" altLang="pt-BR" sz="6000" dirty="0">
                <a:solidFill>
                  <a:schemeClr val="tx1"/>
                </a:solidFill>
              </a:rPr>
              <a:t>de Diretrizes e Metas para o </a:t>
            </a:r>
            <a:r>
              <a:rPr lang="pt-BR" altLang="pt-BR" sz="6000" dirty="0" smtClean="0">
                <a:solidFill>
                  <a:schemeClr val="tx1"/>
                </a:solidFill>
              </a:rPr>
              <a:t>Audiovisual – </a:t>
            </a:r>
            <a:r>
              <a:rPr lang="pt-BR" altLang="pt-BR" sz="6000" dirty="0" err="1" smtClean="0">
                <a:solidFill>
                  <a:schemeClr val="tx1"/>
                </a:solidFill>
              </a:rPr>
              <a:t>Ancine</a:t>
            </a:r>
            <a:r>
              <a:rPr lang="pt-BR" altLang="pt-BR" sz="6000" dirty="0" smtClean="0">
                <a:solidFill>
                  <a:schemeClr val="tx1"/>
                </a:solidFill>
              </a:rPr>
              <a:t> 2013</a:t>
            </a:r>
            <a:endParaRPr lang="pt-BR" altLang="pt-BR" sz="6000" dirty="0">
              <a:solidFill>
                <a:schemeClr val="tx1"/>
              </a:solidFill>
            </a:endParaRPr>
          </a:p>
          <a:p>
            <a:pPr algn="just">
              <a:spcBef>
                <a:spcPts val="450"/>
              </a:spcBef>
            </a:pPr>
            <a:endParaRPr lang="pt-BR" altLang="pt-BR" sz="6000" dirty="0">
              <a:solidFill>
                <a:schemeClr val="tx1"/>
              </a:solidFill>
            </a:endParaRPr>
          </a:p>
          <a:p>
            <a:pPr algn="just">
              <a:spcBef>
                <a:spcPts val="450"/>
              </a:spcBef>
            </a:pPr>
            <a:r>
              <a:rPr lang="pt-BR" altLang="pt-BR" sz="6000" dirty="0">
                <a:solidFill>
                  <a:schemeClr val="tx1"/>
                </a:solidFill>
              </a:rPr>
              <a:t>- Lei 13.146/15 - Lei Brasileira de Inclusão da Pessoa com Deficiência </a:t>
            </a:r>
          </a:p>
          <a:p>
            <a:pPr algn="just">
              <a:spcBef>
                <a:spcPts val="450"/>
              </a:spcBef>
            </a:pPr>
            <a:endParaRPr lang="pt-BR" altLang="pt-BR" sz="6000" dirty="0">
              <a:solidFill>
                <a:schemeClr val="tx1"/>
              </a:solidFill>
            </a:endParaRPr>
          </a:p>
          <a:p>
            <a:pPr algn="just">
              <a:spcBef>
                <a:spcPts val="450"/>
              </a:spcBef>
            </a:pPr>
            <a:r>
              <a:rPr lang="pt-BR" altLang="pt-BR" sz="6000" dirty="0" smtClean="0">
                <a:solidFill>
                  <a:schemeClr val="tx1"/>
                </a:solidFill>
              </a:rPr>
              <a:t>- Instruções Normativas </a:t>
            </a:r>
            <a:r>
              <a:rPr lang="pt-BR" altLang="pt-BR" sz="6000" dirty="0">
                <a:solidFill>
                  <a:schemeClr val="tx1"/>
                </a:solidFill>
              </a:rPr>
              <a:t>da </a:t>
            </a:r>
            <a:r>
              <a:rPr lang="pt-BR" altLang="pt-BR" sz="6000" dirty="0" err="1">
                <a:solidFill>
                  <a:schemeClr val="tx1"/>
                </a:solidFill>
              </a:rPr>
              <a:t>Ancine</a:t>
            </a:r>
            <a:r>
              <a:rPr lang="pt-BR" altLang="pt-BR" sz="6000" dirty="0">
                <a:solidFill>
                  <a:schemeClr val="tx1"/>
                </a:solidFill>
              </a:rPr>
              <a:t> -  </a:t>
            </a:r>
            <a:r>
              <a:rPr lang="pt-BR" altLang="pt-BR" sz="6000" dirty="0" smtClean="0">
                <a:solidFill>
                  <a:schemeClr val="tx1"/>
                </a:solidFill>
              </a:rPr>
              <a:t>116/14 e 128/16</a:t>
            </a:r>
          </a:p>
          <a:p>
            <a:pPr algn="just">
              <a:spcBef>
                <a:spcPts val="450"/>
              </a:spcBef>
            </a:pPr>
            <a:endParaRPr lang="pt-BR" altLang="pt-BR" sz="2600" dirty="0">
              <a:solidFill>
                <a:schemeClr val="tx1"/>
              </a:solidFill>
              <a:latin typeface="Helvetica" pitchFamily="-84" charset="0"/>
            </a:endParaRPr>
          </a:p>
          <a:p>
            <a:pPr algn="just">
              <a:spcBef>
                <a:spcPts val="500"/>
              </a:spcBef>
            </a:pPr>
            <a:endParaRPr lang="pt-PT" altLang="pt-BR" sz="3600" b="1" dirty="0" smtClean="0">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43138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lstStyle/>
          <a:p>
            <a:r>
              <a:rPr lang="pt-BR" b="1" dirty="0" smtClean="0">
                <a:solidFill>
                  <a:schemeClr val="bg1"/>
                </a:solidFill>
              </a:rPr>
              <a:t>Democratização do Acesso</a:t>
            </a: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fontScale="70000" lnSpcReduction="20000"/>
          </a:bodyPr>
          <a:lstStyle/>
          <a:p>
            <a:pPr algn="just">
              <a:spcBef>
                <a:spcPts val="450"/>
              </a:spcBef>
            </a:pPr>
            <a:endParaRPr lang="pt-PT" altLang="pt-BR" sz="3400" b="1" dirty="0" smtClean="0">
              <a:solidFill>
                <a:schemeClr val="tx1"/>
              </a:solidFill>
              <a:latin typeface="Helvetica" pitchFamily="-84" charset="0"/>
            </a:endParaRPr>
          </a:p>
          <a:p>
            <a:pPr algn="just">
              <a:spcBef>
                <a:spcPts val="450"/>
              </a:spcBef>
            </a:pPr>
            <a:r>
              <a:rPr lang="pt-PT" altLang="pt-BR" sz="3400" b="1" dirty="0" smtClean="0">
                <a:solidFill>
                  <a:schemeClr val="tx1"/>
                </a:solidFill>
                <a:latin typeface="Helvetica" pitchFamily="-84" charset="0"/>
              </a:rPr>
              <a:t>Demandas </a:t>
            </a:r>
            <a:r>
              <a:rPr lang="pt-PT" altLang="pt-BR" sz="3400" b="1" dirty="0">
                <a:solidFill>
                  <a:schemeClr val="tx1"/>
                </a:solidFill>
                <a:latin typeface="Helvetica" pitchFamily="-84" charset="0"/>
              </a:rPr>
              <a:t>e Direitos – Cultura</a:t>
            </a:r>
          </a:p>
          <a:p>
            <a:pPr algn="just">
              <a:spcBef>
                <a:spcPts val="450"/>
              </a:spcBef>
            </a:pPr>
            <a:endParaRPr lang="pt-PT" altLang="pt-BR" sz="3400" b="1" dirty="0">
              <a:solidFill>
                <a:schemeClr val="tx1"/>
              </a:solidFill>
              <a:latin typeface="Helvetica" pitchFamily="-84" charset="0"/>
            </a:endParaRPr>
          </a:p>
          <a:p>
            <a:pPr algn="just">
              <a:spcBef>
                <a:spcPts val="450"/>
              </a:spcBef>
            </a:pPr>
            <a:r>
              <a:rPr lang="pt-PT" altLang="pt-BR" sz="3400" dirty="0">
                <a:solidFill>
                  <a:schemeClr val="tx1"/>
                </a:solidFill>
                <a:latin typeface="Helvetica" pitchFamily="-84" charset="0"/>
              </a:rPr>
              <a:t>- Marco Legal avançado mas pouco incorporado e operacionalizado;</a:t>
            </a:r>
          </a:p>
          <a:p>
            <a:pPr algn="just">
              <a:spcBef>
                <a:spcPts val="450"/>
              </a:spcBef>
            </a:pPr>
            <a:endParaRPr lang="pt-PT" altLang="pt-BR" sz="3400" b="1" dirty="0">
              <a:solidFill>
                <a:schemeClr val="tx1"/>
              </a:solidFill>
              <a:latin typeface="Helvetica" pitchFamily="-84" charset="0"/>
            </a:endParaRPr>
          </a:p>
          <a:p>
            <a:pPr algn="just">
              <a:spcBef>
                <a:spcPts val="450"/>
              </a:spcBef>
            </a:pPr>
            <a:r>
              <a:rPr lang="pt-PT" altLang="pt-BR" sz="3400" dirty="0">
                <a:solidFill>
                  <a:schemeClr val="tx1"/>
                </a:solidFill>
                <a:latin typeface="Helvetica" pitchFamily="-84" charset="0"/>
              </a:rPr>
              <a:t>- Acesso praticamente inexistente da sociedade;</a:t>
            </a:r>
          </a:p>
          <a:p>
            <a:pPr algn="just">
              <a:spcBef>
                <a:spcPts val="450"/>
              </a:spcBef>
            </a:pPr>
            <a:endParaRPr lang="pt-PT" altLang="pt-BR" sz="3400" dirty="0">
              <a:solidFill>
                <a:schemeClr val="tx1"/>
              </a:solidFill>
              <a:latin typeface="Helvetica" pitchFamily="-84" charset="0"/>
            </a:endParaRPr>
          </a:p>
          <a:p>
            <a:pPr algn="just">
              <a:spcBef>
                <a:spcPts val="450"/>
              </a:spcBef>
            </a:pPr>
            <a:r>
              <a:rPr lang="pt-PT" altLang="pt-BR" sz="3400" dirty="0">
                <a:solidFill>
                  <a:schemeClr val="tx1"/>
                </a:solidFill>
                <a:latin typeface="Helvetica" pitchFamily="-84" charset="0"/>
              </a:rPr>
              <a:t>- Necessidade de ações tanto na oferta como na demanda;</a:t>
            </a:r>
          </a:p>
          <a:p>
            <a:pPr algn="just">
              <a:spcBef>
                <a:spcPts val="450"/>
              </a:spcBef>
            </a:pPr>
            <a:endParaRPr lang="pt-PT" altLang="pt-BR" sz="3400" dirty="0">
              <a:solidFill>
                <a:schemeClr val="tx1"/>
              </a:solidFill>
              <a:latin typeface="Helvetica" pitchFamily="-84" charset="0"/>
            </a:endParaRPr>
          </a:p>
          <a:p>
            <a:pPr algn="just">
              <a:spcBef>
                <a:spcPts val="450"/>
              </a:spcBef>
            </a:pPr>
            <a:r>
              <a:rPr lang="pt-PT" altLang="pt-BR" sz="3400" dirty="0">
                <a:solidFill>
                  <a:schemeClr val="tx1"/>
                </a:solidFill>
                <a:latin typeface="Helvetica" pitchFamily="-84" charset="0"/>
              </a:rPr>
              <a:t>- Tecnologias e impactos em baixo custos;</a:t>
            </a:r>
          </a:p>
          <a:p>
            <a:pPr algn="just">
              <a:spcBef>
                <a:spcPts val="450"/>
              </a:spcBef>
            </a:pPr>
            <a:endParaRPr lang="pt-PT" altLang="pt-BR" sz="3400" dirty="0">
              <a:solidFill>
                <a:schemeClr val="tx1"/>
              </a:solidFill>
              <a:latin typeface="Helvetica" pitchFamily="-84" charset="0"/>
            </a:endParaRPr>
          </a:p>
          <a:p>
            <a:pPr algn="just">
              <a:spcBef>
                <a:spcPts val="450"/>
              </a:spcBef>
            </a:pPr>
            <a:r>
              <a:rPr lang="pt-PT" altLang="pt-BR" sz="3400" dirty="0">
                <a:solidFill>
                  <a:schemeClr val="tx1"/>
                </a:solidFill>
                <a:latin typeface="Helvetica" pitchFamily="-84" charset="0"/>
              </a:rPr>
              <a:t>- Poucos atores capacitados e trabalhando na área.</a:t>
            </a:r>
          </a:p>
          <a:p>
            <a:pPr algn="just">
              <a:spcBef>
                <a:spcPts val="500"/>
              </a:spcBef>
            </a:pPr>
            <a:endParaRPr lang="pt-PT" altLang="pt-BR" sz="3600" b="1" dirty="0" smtClean="0">
              <a:latin typeface="Helvetica" pitchFamily="-84" charset="0"/>
              <a:cs typeface="Tahoma" pitchFamily="34" charset="0"/>
            </a:endParaRPr>
          </a:p>
        </p:txBody>
      </p:sp>
      <p:sp>
        <p:nvSpPr>
          <p:cNvPr id="6" name="Retângulo 5"/>
          <p:cNvSpPr/>
          <p:nvPr/>
        </p:nvSpPr>
        <p:spPr>
          <a:xfrm>
            <a:off x="6444208" y="6048672"/>
            <a:ext cx="936104"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43138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normAutofit fontScale="90000"/>
          </a:bodyPr>
          <a:lstStyle/>
          <a:p>
            <a:pPr algn="r"/>
            <a:r>
              <a:rPr lang="pt-BR" sz="4900" b="1" dirty="0">
                <a:solidFill>
                  <a:schemeClr val="bg1"/>
                </a:solidFill>
              </a:rPr>
              <a:t>Conceitos</a:t>
            </a:r>
            <a:r>
              <a:rPr lang="pt-BR" dirty="0">
                <a:solidFill>
                  <a:schemeClr val="bg1"/>
                </a:solidFill>
              </a:rPr>
              <a:t/>
            </a:r>
            <a:br>
              <a:rPr lang="pt-BR" dirty="0">
                <a:solidFill>
                  <a:schemeClr val="bg1"/>
                </a:solidFill>
              </a:rPr>
            </a:br>
            <a:r>
              <a:rPr lang="pt-BR" sz="1600" dirty="0">
                <a:solidFill>
                  <a:schemeClr val="bg1"/>
                </a:solidFill>
              </a:rPr>
              <a:t>Convenção da ONU sobre os Direitos das Pessoas com Deficiência (</a:t>
            </a:r>
            <a:r>
              <a:rPr lang="pt-BR" sz="1600" dirty="0" smtClean="0">
                <a:solidFill>
                  <a:schemeClr val="bg1"/>
                </a:solidFill>
              </a:rPr>
              <a:t>2007)</a:t>
            </a:r>
            <a:endParaRPr lang="pt-BR" sz="1600"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fontScale="92500" lnSpcReduction="10000"/>
          </a:bodyPr>
          <a:lstStyle/>
          <a:p>
            <a:pPr algn="just">
              <a:spcBef>
                <a:spcPts val="450"/>
              </a:spcBef>
            </a:pPr>
            <a:endParaRPr lang="pt-BR" altLang="pt-BR" sz="2600" dirty="0" smtClean="0">
              <a:solidFill>
                <a:schemeClr val="tx1"/>
              </a:solidFill>
              <a:latin typeface="Helvetica" pitchFamily="-84" charset="0"/>
            </a:endParaRPr>
          </a:p>
          <a:p>
            <a:pPr algn="just">
              <a:spcBef>
                <a:spcPts val="450"/>
              </a:spcBef>
            </a:pPr>
            <a:r>
              <a:rPr lang="pt-BR" sz="2800" b="1" dirty="0">
                <a:solidFill>
                  <a:schemeClr val="tx1"/>
                </a:solidFill>
              </a:rPr>
              <a:t>Pessoas com deficiência: </a:t>
            </a:r>
            <a:r>
              <a:rPr lang="pt-BR" sz="2800" dirty="0">
                <a:solidFill>
                  <a:schemeClr val="tx1"/>
                </a:solidFill>
              </a:rPr>
              <a:t>reconhece que a deficiência é um conceito em evolução e que </a:t>
            </a:r>
            <a:r>
              <a:rPr lang="pt-BR" sz="2800" b="1" dirty="0">
                <a:solidFill>
                  <a:schemeClr val="tx1"/>
                </a:solidFill>
              </a:rPr>
              <a:t>resulta da interação entre pessoas com deficiência e as barreiras devidas às atitudes e ao ambiente que impedem a plena e efetiva participa­ção dessas pessoas na sociedade em igualdade de oportunidades com as demais pessoas</a:t>
            </a:r>
            <a:r>
              <a:rPr lang="pt-BR" sz="2800" dirty="0">
                <a:solidFill>
                  <a:schemeClr val="tx1"/>
                </a:solidFill>
              </a:rPr>
              <a:t>. Aponta também que pessoas com deficiência são aquelas que têm impedimentos de longo prazo de natureza física, mental, intelec­tual ou sensorial, os quais, em interação com diversas barreiras, podem obstruir sua participação plena e efetiva na sociedade em igualdades de condições com as demais pessoas. </a:t>
            </a:r>
          </a:p>
          <a:p>
            <a:pPr algn="just">
              <a:spcBef>
                <a:spcPts val="450"/>
              </a:spcBef>
            </a:pPr>
            <a:endParaRPr lang="pt-BR" altLang="pt-BR" sz="2600" dirty="0">
              <a:solidFill>
                <a:schemeClr val="tx1"/>
              </a:solidFill>
              <a:latin typeface="Helvetica" pitchFamily="-84" charset="0"/>
            </a:endParaRPr>
          </a:p>
          <a:p>
            <a:pPr algn="just">
              <a:spcBef>
                <a:spcPts val="500"/>
              </a:spcBef>
            </a:pPr>
            <a:endParaRPr lang="pt-PT" altLang="pt-BR" sz="3600" b="1" dirty="0" smtClean="0">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82767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normAutofit fontScale="90000"/>
          </a:bodyPr>
          <a:lstStyle/>
          <a:p>
            <a:pPr algn="r"/>
            <a:r>
              <a:rPr lang="pt-BR" b="1" dirty="0" smtClean="0">
                <a:solidFill>
                  <a:schemeClr val="bg1"/>
                </a:solidFill>
              </a:rPr>
              <a:t>Conceitos</a:t>
            </a:r>
            <a:r>
              <a:rPr lang="pt-BR" dirty="0">
                <a:solidFill>
                  <a:schemeClr val="bg1"/>
                </a:solidFill>
              </a:rPr>
              <a:t/>
            </a:r>
            <a:br>
              <a:rPr lang="pt-BR" dirty="0">
                <a:solidFill>
                  <a:schemeClr val="bg1"/>
                </a:solidFill>
              </a:rPr>
            </a:br>
            <a:r>
              <a:rPr lang="pt-BR" sz="1600" dirty="0">
                <a:solidFill>
                  <a:schemeClr val="bg1"/>
                </a:solidFill>
              </a:rPr>
              <a:t>LBI 13.146/15</a:t>
            </a:r>
            <a:r>
              <a:rPr lang="pt-BR" dirty="0">
                <a:solidFill>
                  <a:schemeClr val="bg1"/>
                </a:solidFill>
              </a:rPr>
              <a:t/>
            </a:r>
            <a:br>
              <a:rPr lang="pt-BR" dirty="0">
                <a:solidFill>
                  <a:schemeClr val="bg1"/>
                </a:solidFill>
              </a:rPr>
            </a:br>
            <a:endParaRPr lang="pt-BR"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a:bodyPr>
          <a:lstStyle/>
          <a:p>
            <a:pPr algn="just">
              <a:spcBef>
                <a:spcPts val="450"/>
              </a:spcBef>
            </a:pPr>
            <a:endParaRPr lang="pt-BR" altLang="pt-BR" sz="2600" dirty="0">
              <a:solidFill>
                <a:schemeClr val="tx1"/>
              </a:solidFill>
              <a:latin typeface="Helvetica" pitchFamily="-84" charset="0"/>
            </a:endParaRPr>
          </a:p>
          <a:p>
            <a:pPr algn="just">
              <a:spcBef>
                <a:spcPts val="500"/>
              </a:spcBef>
            </a:pPr>
            <a:endParaRPr lang="pt-PT" altLang="pt-BR" sz="3600" b="1" dirty="0" smtClean="0">
              <a:latin typeface="Helvetica" pitchFamily="-84" charset="0"/>
              <a:cs typeface="Tahoma" pitchFamily="34" charset="0"/>
            </a:endParaRPr>
          </a:p>
        </p:txBody>
      </p:sp>
      <p:sp>
        <p:nvSpPr>
          <p:cNvPr id="3" name="Retângulo 2"/>
          <p:cNvSpPr/>
          <p:nvPr/>
        </p:nvSpPr>
        <p:spPr>
          <a:xfrm>
            <a:off x="539551" y="1566952"/>
            <a:ext cx="8244411" cy="3785652"/>
          </a:xfrm>
          <a:prstGeom prst="rect">
            <a:avLst/>
          </a:prstGeom>
        </p:spPr>
        <p:txBody>
          <a:bodyPr wrap="square">
            <a:spAutoFit/>
          </a:bodyPr>
          <a:lstStyle/>
          <a:p>
            <a:pPr algn="just"/>
            <a:endParaRPr lang="pt-BR" sz="2400" b="1" dirty="0" smtClean="0"/>
          </a:p>
          <a:p>
            <a:pPr algn="just"/>
            <a:endParaRPr lang="pt-BR" sz="2400" b="1" dirty="0"/>
          </a:p>
          <a:p>
            <a:pPr algn="just"/>
            <a:r>
              <a:rPr lang="pt-BR" sz="2400" b="1" dirty="0" smtClean="0"/>
              <a:t>Acessibilidade</a:t>
            </a:r>
            <a:r>
              <a:rPr lang="pt-BR" sz="2400" dirty="0"/>
              <a:t>: possibilidade e condição de alcance para utilização, com segurança e autonomia, de espaços, mobiliários e equipamentos urbanos, edificações,   transportes, informação e comunicação, inclusive seus sistemas e tecnologias, bem como de outros serviços e instalações abertos ao público, de uso público ou privados de uso coletivo, tanto na zona urbana como na rural, por pessoa com deficiência ou com mobilidade reduzida</a:t>
            </a:r>
          </a:p>
          <a:p>
            <a:pPr algn="just"/>
            <a:r>
              <a:rPr lang="pt-BR" sz="2400" dirty="0"/>
              <a:t> e, por pessoa com deficiência ou com mobilidade reduzida. </a:t>
            </a: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82767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edondar Retângulo em um Canto Diagonal 6"/>
          <p:cNvSpPr/>
          <p:nvPr/>
        </p:nvSpPr>
        <p:spPr>
          <a:xfrm>
            <a:off x="-36512" y="-243408"/>
            <a:ext cx="8820475" cy="1872208"/>
          </a:xfrm>
          <a:prstGeom prst="round2Diag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ítulo 1"/>
          <p:cNvSpPr>
            <a:spLocks noGrp="1"/>
          </p:cNvSpPr>
          <p:nvPr>
            <p:ph type="ctrTitle"/>
          </p:nvPr>
        </p:nvSpPr>
        <p:spPr>
          <a:xfrm>
            <a:off x="-36513" y="485564"/>
            <a:ext cx="8820475" cy="927212"/>
          </a:xfrm>
        </p:spPr>
        <p:txBody>
          <a:bodyPr>
            <a:normAutofit fontScale="90000"/>
          </a:bodyPr>
          <a:lstStyle/>
          <a:p>
            <a:pPr algn="r"/>
            <a:r>
              <a:rPr lang="pt-BR" b="1" dirty="0">
                <a:solidFill>
                  <a:schemeClr val="bg1"/>
                </a:solidFill>
              </a:rPr>
              <a:t>Conceitos</a:t>
            </a:r>
            <a:r>
              <a:rPr lang="pt-BR" dirty="0">
                <a:solidFill>
                  <a:schemeClr val="bg1"/>
                </a:solidFill>
              </a:rPr>
              <a:t/>
            </a:r>
            <a:br>
              <a:rPr lang="pt-BR" dirty="0">
                <a:solidFill>
                  <a:schemeClr val="bg1"/>
                </a:solidFill>
              </a:rPr>
            </a:br>
            <a:r>
              <a:rPr lang="pt-BR" sz="1600" dirty="0">
                <a:solidFill>
                  <a:schemeClr val="bg1"/>
                </a:solidFill>
              </a:rPr>
              <a:t>LBI 13.146/15</a:t>
            </a:r>
            <a:endParaRPr lang="pt-BR" sz="1600" b="1" dirty="0">
              <a:solidFill>
                <a:schemeClr val="bg1"/>
              </a:solidFill>
            </a:endParaRPr>
          </a:p>
        </p:txBody>
      </p:sp>
      <p:sp>
        <p:nvSpPr>
          <p:cNvPr id="5" name="Subtítulo 4"/>
          <p:cNvSpPr>
            <a:spLocks noGrp="1"/>
          </p:cNvSpPr>
          <p:nvPr>
            <p:ph type="subTitle" idx="1"/>
          </p:nvPr>
        </p:nvSpPr>
        <p:spPr>
          <a:xfrm>
            <a:off x="0" y="1556792"/>
            <a:ext cx="9036496" cy="4608512"/>
          </a:xfrm>
        </p:spPr>
        <p:txBody>
          <a:bodyPr>
            <a:normAutofit/>
          </a:bodyPr>
          <a:lstStyle/>
          <a:p>
            <a:pPr algn="just">
              <a:spcBef>
                <a:spcPts val="450"/>
              </a:spcBef>
            </a:pPr>
            <a:endParaRPr lang="pt-BR" altLang="pt-BR" sz="2600" dirty="0" smtClean="0">
              <a:solidFill>
                <a:schemeClr val="tx1"/>
              </a:solidFill>
              <a:latin typeface="Helvetica" pitchFamily="-84" charset="0"/>
            </a:endParaRPr>
          </a:p>
          <a:p>
            <a:pPr algn="just">
              <a:spcBef>
                <a:spcPts val="450"/>
              </a:spcBef>
            </a:pPr>
            <a:r>
              <a:rPr lang="pt-BR" sz="2800" b="1" dirty="0">
                <a:solidFill>
                  <a:schemeClr val="tx1"/>
                </a:solidFill>
              </a:rPr>
              <a:t>Tecnologia Assistiva ou Ajuda Técnica: </a:t>
            </a:r>
            <a:r>
              <a:rPr lang="pt-BR" sz="2800" dirty="0">
                <a:solidFill>
                  <a:schemeClr val="tx1"/>
                </a:solidFill>
              </a:rPr>
              <a:t>produtos, equipamentos, dispositivos, recursos, metodologias, estratégias, práticas e serviços que objetivem promover a funcionalidade, relacionada à atividade e à participação da pessoa com deficiência ou com mobilidade reduzida, visando à sua autonomia, independência, qualidade de vida e inclusão </a:t>
            </a:r>
            <a:r>
              <a:rPr lang="pt-BR" sz="2800" dirty="0" smtClean="0">
                <a:solidFill>
                  <a:schemeClr val="tx1"/>
                </a:solidFill>
              </a:rPr>
              <a:t>social.</a:t>
            </a:r>
            <a:endParaRPr lang="pt-BR" sz="2800" dirty="0">
              <a:solidFill>
                <a:schemeClr val="tx1"/>
              </a:solidFill>
            </a:endParaRPr>
          </a:p>
          <a:p>
            <a:pPr algn="just">
              <a:spcBef>
                <a:spcPts val="450"/>
              </a:spcBef>
            </a:pPr>
            <a:endParaRPr lang="pt-BR" altLang="pt-BR" sz="2600" dirty="0">
              <a:solidFill>
                <a:schemeClr val="tx1"/>
              </a:solidFill>
              <a:latin typeface="Helvetica" pitchFamily="-84" charset="0"/>
            </a:endParaRPr>
          </a:p>
          <a:p>
            <a:pPr algn="just">
              <a:spcBef>
                <a:spcPts val="500"/>
              </a:spcBef>
            </a:pPr>
            <a:endParaRPr lang="pt-PT" altLang="pt-BR" sz="3600" b="1" dirty="0" smtClean="0">
              <a:latin typeface="Helvetica" pitchFamily="-84" charset="0"/>
              <a:cs typeface="Tahoma" pitchFamily="34" charset="0"/>
            </a:endParaRPr>
          </a:p>
        </p:txBody>
      </p:sp>
      <p:sp>
        <p:nvSpPr>
          <p:cNvPr id="6" name="Retângulo 5"/>
          <p:cNvSpPr/>
          <p:nvPr/>
        </p:nvSpPr>
        <p:spPr>
          <a:xfrm>
            <a:off x="6444208" y="5877272"/>
            <a:ext cx="936104"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82767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6819</TotalTime>
  <Words>1909</Words>
  <Application>Microsoft Office PowerPoint</Application>
  <PresentationFormat>Apresentação na tela (4:3)</PresentationFormat>
  <Paragraphs>193</Paragraphs>
  <Slides>30</Slides>
  <Notes>3</Notes>
  <HiddenSlides>0</HiddenSlides>
  <MMClips>0</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Tema do Office</vt:lpstr>
      <vt:lpstr>Apresentação do PowerPoint</vt:lpstr>
      <vt:lpstr>A Mais Diferenças</vt:lpstr>
      <vt:lpstr>Nossa Missão</vt:lpstr>
      <vt:lpstr>Contexto da Deficiência</vt:lpstr>
      <vt:lpstr>Marco Legal, Políticas e Programas</vt:lpstr>
      <vt:lpstr>Democratização do Acesso</vt:lpstr>
      <vt:lpstr>Conceitos Convenção da ONU sobre os Direitos das Pessoas com Deficiência (2007)</vt:lpstr>
      <vt:lpstr>Conceitos LBI 13.146/15 </vt:lpstr>
      <vt:lpstr>Conceitos LBI 13.146/15</vt:lpstr>
      <vt:lpstr>Conceitos LBI 13.146/15</vt:lpstr>
      <vt:lpstr>Conceitos Convenção da ONU sobre os Direitos das Pessoas com Deficiência (2007)</vt:lpstr>
      <vt:lpstr>Conceitos Convenção da ONU sobre os Direitos das Pessoas com Deficiência (2007)</vt:lpstr>
      <vt:lpstr>Recursos de Acessibilidade - Comunicação</vt:lpstr>
      <vt:lpstr>Cultura – Convenção da ONU </vt:lpstr>
      <vt:lpstr>Plano Nacional de Cultura</vt:lpstr>
      <vt:lpstr>Plano Nacional de Cultura</vt:lpstr>
      <vt:lpstr>Plano Nacional de Cultura</vt:lpstr>
      <vt:lpstr>Ancine - Instrução Normativa 116/14</vt:lpstr>
      <vt:lpstr>Ancine -Instrução Normativa 128/16</vt:lpstr>
      <vt:lpstr>Ancine -Instrução Normativa 145/18</vt:lpstr>
      <vt:lpstr>Políticas Públicas</vt:lpstr>
      <vt:lpstr>Tecendo Novos Rumos...</vt:lpstr>
      <vt:lpstr>Tecendo Novos Rumos...</vt:lpstr>
      <vt:lpstr>Ações Ancine</vt:lpstr>
      <vt:lpstr>Cadeia Produtiva</vt:lpstr>
      <vt:lpstr>Aproximações com Realizadores</vt:lpstr>
      <vt:lpstr>Aproximação com Realizadores</vt:lpstr>
      <vt:lpstr>Cinema Inclusão</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Alex-md</dc:creator>
  <cp:lastModifiedBy>Carla Mauch</cp:lastModifiedBy>
  <cp:revision>306</cp:revision>
  <cp:lastPrinted>2017-06-12T16:49:33Z</cp:lastPrinted>
  <dcterms:created xsi:type="dcterms:W3CDTF">2014-01-15T13:24:11Z</dcterms:created>
  <dcterms:modified xsi:type="dcterms:W3CDTF">2018-10-25T13:53:47Z</dcterms:modified>
</cp:coreProperties>
</file>