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74" r:id="rId3"/>
    <p:sldId id="275" r:id="rId4"/>
    <p:sldId id="299" r:id="rId5"/>
    <p:sldId id="300" r:id="rId6"/>
    <p:sldId id="277" r:id="rId7"/>
    <p:sldId id="301" r:id="rId8"/>
    <p:sldId id="304" r:id="rId9"/>
    <p:sldId id="284" r:id="rId10"/>
    <p:sldId id="294" r:id="rId11"/>
    <p:sldId id="302" r:id="rId12"/>
    <p:sldId id="296" r:id="rId13"/>
    <p:sldId id="303" r:id="rId14"/>
    <p:sldId id="273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EA4"/>
    <a:srgbClr val="85ECD9"/>
    <a:srgbClr val="D4ED84"/>
    <a:srgbClr val="D0EE48"/>
    <a:srgbClr val="2AD7E9"/>
    <a:srgbClr val="38F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4830708-E65E-4B58-BE27-C89A926E9FE8}">
  <a:tblStyle styleId="{E4830708-E65E-4B58-BE27-C89A926E9FE8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5" autoAdjust="0"/>
    <p:restoredTop sz="94660"/>
  </p:normalViewPr>
  <p:slideViewPr>
    <p:cSldViewPr snapToGrid="0" snapToObjects="1">
      <p:cViewPr>
        <p:scale>
          <a:sx n="103" d="100"/>
          <a:sy n="103" d="100"/>
        </p:scale>
        <p:origin x="-106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77939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73100" y="1892300"/>
            <a:ext cx="7797800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s-UY" sz="3600" dirty="0" smtClean="0">
                <a:cs typeface="+mn-cs"/>
              </a:rPr>
              <a:t>Titulo de la presentación</a:t>
            </a:r>
            <a:endParaRPr lang="es-ES" sz="3600" dirty="0">
              <a:cs typeface="+mn-cs"/>
            </a:endParaRPr>
          </a:p>
        </p:txBody>
      </p:sp>
      <p:pic>
        <p:nvPicPr>
          <p:cNvPr id="3" name="Imagen 2" descr="TAPA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" y="0"/>
            <a:ext cx="9139774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73100" y="508001"/>
            <a:ext cx="3214204" cy="537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s-ES" sz="1000" b="1" dirty="0" smtClean="0"/>
              <a:t>Intendencia de Montevideo</a:t>
            </a:r>
          </a:p>
          <a:p>
            <a:pPr>
              <a:lnSpc>
                <a:spcPct val="110000"/>
              </a:lnSpc>
            </a:pPr>
            <a:r>
              <a:rPr lang="es-ES" sz="900" dirty="0" smtClean="0"/>
              <a:t>Departamento de Cultura</a:t>
            </a:r>
          </a:p>
          <a:p>
            <a:endParaRPr lang="es-ES" sz="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3896" y="2598665"/>
            <a:ext cx="82570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b="1" dirty="0" smtClean="0">
                <a:solidFill>
                  <a:schemeClr val="bg1"/>
                </a:solidFill>
              </a:rPr>
              <a:t>PRESENTACIÓN </a:t>
            </a:r>
          </a:p>
          <a:p>
            <a:endParaRPr lang="es-UY" sz="4000" b="1" dirty="0" smtClean="0">
              <a:solidFill>
                <a:schemeClr val="bg1"/>
              </a:solidFill>
            </a:endParaRPr>
          </a:p>
          <a:p>
            <a:r>
              <a:rPr lang="es-UY" sz="4000" b="1" dirty="0" smtClean="0">
                <a:solidFill>
                  <a:schemeClr val="bg1"/>
                </a:solidFill>
              </a:rPr>
              <a:t>1er. Encuentro de accesibilidad audiovisual </a:t>
            </a:r>
          </a:p>
          <a:p>
            <a:r>
              <a:rPr lang="es-UY" sz="4000" b="1" dirty="0" smtClean="0">
                <a:solidFill>
                  <a:schemeClr val="bg1"/>
                </a:solidFill>
              </a:rPr>
              <a:t>MERCOSU</a:t>
            </a:r>
          </a:p>
          <a:p>
            <a:r>
              <a:rPr lang="es-UY" sz="1600" dirty="0" smtClean="0">
                <a:solidFill>
                  <a:schemeClr val="bg1"/>
                </a:solidFill>
              </a:rPr>
              <a:t>Octubre </a:t>
            </a:r>
            <a:r>
              <a:rPr lang="es-UY" sz="1600" dirty="0" smtClean="0">
                <a:solidFill>
                  <a:schemeClr val="bg1"/>
                </a:solidFill>
              </a:rPr>
              <a:t>de 2018</a:t>
            </a:r>
            <a:endParaRPr lang="es-UY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pic>
        <p:nvPicPr>
          <p:cNvPr id="4" name="Picture 3" descr="Screen Shot 2018-10-24 at 4.26.2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8" y="1473200"/>
            <a:ext cx="8613824" cy="388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10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00931" y="1538922"/>
            <a:ext cx="8547697" cy="489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endParaRPr lang="es-UY" sz="2200" dirty="0" smtClean="0">
              <a:cs typeface="+mn-cs"/>
            </a:endParaRP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r>
              <a:rPr lang="es-UY" sz="2200" dirty="0" smtClean="0">
                <a:cs typeface="+mn-cs"/>
              </a:rPr>
              <a:t>Funciones accesibles Sala B, Sala Zitarrosa, Jard</a:t>
            </a:r>
            <a:r>
              <a:rPr lang="es-UY" sz="2200" dirty="0" smtClean="0">
                <a:cs typeface="+mn-cs"/>
              </a:rPr>
              <a:t>ín Botánico -</a:t>
            </a:r>
            <a:r>
              <a:rPr lang="es-UY" sz="2200" dirty="0" smtClean="0">
                <a:cs typeface="+mn-cs"/>
              </a:rPr>
              <a:t> 2016 al presente.</a:t>
            </a:r>
          </a:p>
          <a:p>
            <a:pPr>
              <a:spcBef>
                <a:spcPct val="20000"/>
              </a:spcBef>
              <a:defRPr/>
            </a:pPr>
            <a:endParaRPr lang="es-UY" sz="2200" dirty="0" smtClean="0">
              <a:cs typeface="+mn-cs"/>
            </a:endParaRP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r>
              <a:rPr lang="es-UY" sz="2200" dirty="0" smtClean="0">
                <a:cs typeface="+mn-cs"/>
              </a:rPr>
              <a:t>Apoyo en la realizaci</a:t>
            </a:r>
            <a:r>
              <a:rPr lang="es-UY" sz="2200" dirty="0">
                <a:cs typeface="+mn-cs"/>
              </a:rPr>
              <a:t>ón de Ciclo de Cine-Foro </a:t>
            </a:r>
            <a:r>
              <a:rPr lang="es-UY" sz="2200" dirty="0" smtClean="0">
                <a:cs typeface="+mn-cs"/>
              </a:rPr>
              <a:t>Accesible, pasado mes julio </a:t>
            </a:r>
            <a:r>
              <a:rPr lang="es-UY" sz="2200" dirty="0">
                <a:cs typeface="+mn-cs"/>
              </a:rPr>
              <a:t>en el Centro Cultural de España</a:t>
            </a:r>
            <a:r>
              <a:rPr lang="es-UY" sz="2200" dirty="0" smtClean="0">
                <a:cs typeface="+mn-cs"/>
              </a:rPr>
              <a:t>.</a:t>
            </a: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endParaRPr lang="es-UY" sz="2200" dirty="0">
              <a:cs typeface="+mn-cs"/>
            </a:endParaRP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r>
              <a:rPr lang="es-UY" sz="2200" dirty="0" smtClean="0">
                <a:cs typeface="+mn-cs"/>
              </a:rPr>
              <a:t>Traducci</a:t>
            </a:r>
            <a:r>
              <a:rPr lang="es-UY" sz="2200" dirty="0" smtClean="0">
                <a:cs typeface="+mn-cs"/>
              </a:rPr>
              <a:t>ón y publicación de la Guía Accesibilidad SAV</a:t>
            </a: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endParaRPr lang="es-UY" sz="2200" dirty="0">
              <a:cs typeface="+mn-cs"/>
            </a:endParaRP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r>
              <a:rPr lang="es-UY" sz="2200" dirty="0">
                <a:cs typeface="+mn-cs"/>
              </a:rPr>
              <a:t>Adquisición del equipamiento para “Cine Móvil Accesible”</a:t>
            </a:r>
            <a:endParaRPr lang="es-UY" sz="2200" dirty="0">
              <a:cs typeface="+mn-cs"/>
            </a:endParaRPr>
          </a:p>
          <a:p>
            <a:pPr>
              <a:spcBef>
                <a:spcPct val="20000"/>
              </a:spcBef>
              <a:defRPr/>
            </a:pPr>
            <a:endParaRPr lang="es-UY" sz="2200" dirty="0">
              <a:cs typeface="+mn-cs"/>
            </a:endParaRPr>
          </a:p>
          <a:p>
            <a:pPr>
              <a:spcBef>
                <a:spcPct val="20000"/>
              </a:spcBef>
              <a:defRPr/>
            </a:pPr>
            <a:endParaRPr lang="es-UY" sz="2200" dirty="0" smtClean="0">
              <a:cs typeface="+mn-cs"/>
            </a:endParaRPr>
          </a:p>
        </p:txBody>
      </p:sp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6303" y="556563"/>
            <a:ext cx="7797800" cy="65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s-ES_tradnl" sz="3200" dirty="0" smtClean="0">
                <a:latin typeface="Calibri"/>
                <a:cs typeface="Calibri"/>
              </a:rPr>
              <a:t>Acciones</a:t>
            </a:r>
            <a:endParaRPr lang="es-UY" sz="3200" dirty="0" smtClean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endParaRPr lang="es-UY" sz="3200" dirty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endParaRPr lang="es-ES" sz="3800" dirty="0">
              <a:cs typeface="+mn-cs"/>
            </a:endParaRPr>
          </a:p>
        </p:txBody>
      </p:sp>
      <p:pic>
        <p:nvPicPr>
          <p:cNvPr id="5" name="Picture"/>
          <p:cNvPicPr/>
          <p:nvPr/>
        </p:nvPicPr>
        <p:blipFill rotWithShape="1">
          <a:blip r:embed="rId4"/>
          <a:srcRect l="15042" t="21368" r="17534" b="18310"/>
          <a:stretch/>
        </p:blipFill>
        <p:spPr bwMode="auto">
          <a:xfrm>
            <a:off x="7578954" y="390723"/>
            <a:ext cx="1155974" cy="10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011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pic>
        <p:nvPicPr>
          <p:cNvPr id="5" name="Picture 4" descr="Screen Shot 2018-10-24 at 4.21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6" y="438910"/>
            <a:ext cx="6040733" cy="3481252"/>
          </a:xfrm>
          <a:prstGeom prst="rect">
            <a:avLst/>
          </a:prstGeom>
        </p:spPr>
      </p:pic>
      <p:pic>
        <p:nvPicPr>
          <p:cNvPr id="8" name="Picture 7" descr="Screen Shot 2018-10-24 at 4.20.5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356" y="2775407"/>
            <a:ext cx="3987006" cy="394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43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00931" y="1538922"/>
            <a:ext cx="8547697" cy="489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s-UY" sz="2200" dirty="0" smtClean="0">
                <a:latin typeface="Calibri"/>
                <a:cs typeface="Calibri"/>
              </a:rPr>
              <a:t>se </a:t>
            </a:r>
            <a:r>
              <a:rPr lang="es-UY" sz="2200" dirty="0">
                <a:latin typeface="Calibri"/>
                <a:cs typeface="Calibri"/>
              </a:rPr>
              <a:t>puede trabajar todavía </a:t>
            </a:r>
            <a:r>
              <a:rPr lang="es-UY" sz="2200" dirty="0" smtClean="0">
                <a:latin typeface="Calibri"/>
                <a:cs typeface="Calibri"/>
              </a:rPr>
              <a:t>más :</a:t>
            </a:r>
          </a:p>
          <a:p>
            <a:pPr>
              <a:spcBef>
                <a:spcPct val="20000"/>
              </a:spcBef>
              <a:defRPr/>
            </a:pPr>
            <a:endParaRPr lang="es-UY" sz="2200" dirty="0" smtClean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200" dirty="0">
                <a:latin typeface="Calibri"/>
                <a:cs typeface="Calibri"/>
              </a:rPr>
              <a:t>s</a:t>
            </a:r>
            <a:r>
              <a:rPr lang="es-UY" sz="2200" dirty="0" smtClean="0">
                <a:latin typeface="Calibri"/>
                <a:cs typeface="Calibri"/>
              </a:rPr>
              <a:t>ensibilizar 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200" dirty="0">
                <a:latin typeface="Calibri"/>
                <a:cs typeface="Calibri"/>
              </a:rPr>
              <a:t>d</a:t>
            </a:r>
            <a:r>
              <a:rPr lang="es-UY" sz="2200" smtClean="0">
                <a:latin typeface="Calibri"/>
                <a:cs typeface="Calibri"/>
              </a:rPr>
              <a:t>otar </a:t>
            </a:r>
            <a:r>
              <a:rPr lang="es-UY" sz="2200" dirty="0" smtClean="0">
                <a:latin typeface="Calibri"/>
                <a:cs typeface="Calibri"/>
              </a:rPr>
              <a:t>de presupuesto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200" dirty="0" smtClean="0">
                <a:latin typeface="Calibri"/>
                <a:cs typeface="Calibri"/>
              </a:rPr>
              <a:t>dar </a:t>
            </a:r>
            <a:r>
              <a:rPr lang="es-UY" sz="2200" dirty="0">
                <a:latin typeface="Calibri"/>
                <a:cs typeface="Calibri"/>
              </a:rPr>
              <a:t>mayor </a:t>
            </a:r>
            <a:r>
              <a:rPr lang="es-UY" sz="2200" dirty="0" smtClean="0">
                <a:latin typeface="Calibri"/>
                <a:cs typeface="Calibri"/>
              </a:rPr>
              <a:t>visibilidad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200" dirty="0" smtClean="0">
                <a:latin typeface="Calibri"/>
                <a:cs typeface="Calibri"/>
              </a:rPr>
              <a:t>formar </a:t>
            </a:r>
            <a:r>
              <a:rPr lang="es-UY" sz="2200" dirty="0">
                <a:latin typeface="Calibri"/>
                <a:cs typeface="Calibri"/>
              </a:rPr>
              <a:t>ciudadanas y ciudadanos con una mirada inclusiva 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200" dirty="0" smtClean="0">
                <a:latin typeface="Calibri"/>
                <a:cs typeface="Calibri"/>
              </a:rPr>
              <a:t>apoyar </a:t>
            </a:r>
            <a:r>
              <a:rPr lang="es-UY" sz="2200" dirty="0">
                <a:latin typeface="Calibri"/>
                <a:cs typeface="Calibri"/>
              </a:rPr>
              <a:t>a la investigación en accesibilidad y </a:t>
            </a:r>
            <a:r>
              <a:rPr lang="es-UY" sz="2200" dirty="0" smtClean="0">
                <a:latin typeface="Calibri"/>
                <a:cs typeface="Calibri"/>
              </a:rPr>
              <a:t>cultura</a:t>
            </a:r>
            <a:endParaRPr lang="es-UY" sz="2200" dirty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endParaRPr lang="es-UY" sz="2200" dirty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r>
              <a:rPr lang="es-UY" sz="2200" dirty="0" smtClean="0">
                <a:latin typeface="Calibri"/>
                <a:cs typeface="Calibri"/>
              </a:rPr>
              <a:t>Las </a:t>
            </a:r>
            <a:r>
              <a:rPr lang="es-UY" sz="2200" dirty="0">
                <a:latin typeface="Calibri"/>
                <a:cs typeface="Calibri"/>
              </a:rPr>
              <a:t>personas con discapacidad aún no están en una </a:t>
            </a:r>
            <a:r>
              <a:rPr lang="es-UY" sz="2200" dirty="0" smtClean="0">
                <a:latin typeface="Calibri"/>
                <a:cs typeface="Calibri"/>
              </a:rPr>
              <a:t>posición de elegir</a:t>
            </a:r>
            <a:endParaRPr lang="es-UY" sz="2200" dirty="0" smtClean="0">
              <a:latin typeface="Calibri"/>
              <a:cs typeface="Calibri"/>
            </a:endParaRPr>
          </a:p>
        </p:txBody>
      </p:sp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6303" y="556563"/>
            <a:ext cx="7797800" cy="65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s-UY" sz="3200" dirty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endParaRPr lang="es-ES" sz="3800" dirty="0">
              <a:cs typeface="+mn-cs"/>
            </a:endParaRPr>
          </a:p>
        </p:txBody>
      </p:sp>
      <p:pic>
        <p:nvPicPr>
          <p:cNvPr id="5" name="Picture"/>
          <p:cNvPicPr/>
          <p:nvPr/>
        </p:nvPicPr>
        <p:blipFill rotWithShape="1">
          <a:blip r:embed="rId4"/>
          <a:srcRect l="15042" t="21368" r="17534" b="18310"/>
          <a:stretch/>
        </p:blipFill>
        <p:spPr bwMode="auto">
          <a:xfrm>
            <a:off x="7578954" y="390723"/>
            <a:ext cx="1155974" cy="10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9226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Cier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77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74471" y="1474871"/>
            <a:ext cx="8547696" cy="121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s-ES" sz="3600" dirty="0" smtClean="0">
                <a:cs typeface="+mn-cs"/>
              </a:rPr>
              <a:t>Pol</a:t>
            </a:r>
            <a:r>
              <a:rPr lang="es-ES" sz="3600" dirty="0" smtClean="0">
                <a:cs typeface="+mn-cs"/>
              </a:rPr>
              <a:t>íticas públicas departamentales desarrolladas o en proceso </a:t>
            </a:r>
            <a:r>
              <a:rPr lang="mr-IN" sz="3600" dirty="0" smtClean="0">
                <a:cs typeface="+mn-cs"/>
              </a:rPr>
              <a:t>–</a:t>
            </a:r>
            <a:r>
              <a:rPr lang="es-ES" sz="3600" dirty="0" smtClean="0">
                <a:cs typeface="+mn-cs"/>
              </a:rPr>
              <a:t> </a:t>
            </a:r>
            <a:endParaRPr lang="es-ES" sz="3600" dirty="0">
              <a:cs typeface="+mn-cs"/>
            </a:endParaRPr>
          </a:p>
        </p:txBody>
      </p:sp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pic>
        <p:nvPicPr>
          <p:cNvPr id="4" name="Picture"/>
          <p:cNvPicPr/>
          <p:nvPr/>
        </p:nvPicPr>
        <p:blipFill rotWithShape="1">
          <a:blip r:embed="rId4"/>
          <a:srcRect l="10130" t="29570" r="9191" b="28495"/>
          <a:stretch/>
        </p:blipFill>
        <p:spPr bwMode="auto">
          <a:xfrm>
            <a:off x="6571549" y="4688673"/>
            <a:ext cx="2572451" cy="126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"/>
          <p:cNvPicPr/>
          <p:nvPr/>
        </p:nvPicPr>
        <p:blipFill rotWithShape="1">
          <a:blip r:embed="rId5"/>
          <a:srcRect l="16047" t="17138" r="16279" b="17359"/>
          <a:stretch/>
        </p:blipFill>
        <p:spPr bwMode="auto">
          <a:xfrm>
            <a:off x="2425920" y="3890949"/>
            <a:ext cx="2149135" cy="216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"/>
          <p:cNvPicPr/>
          <p:nvPr/>
        </p:nvPicPr>
        <p:blipFill rotWithShape="1">
          <a:blip r:embed="rId6"/>
          <a:srcRect l="22485" t="19811" r="21143" b="20808"/>
          <a:stretch/>
        </p:blipFill>
        <p:spPr bwMode="auto">
          <a:xfrm>
            <a:off x="4575055" y="3695585"/>
            <a:ext cx="2035172" cy="22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"/>
          <p:cNvPicPr/>
          <p:nvPr/>
        </p:nvPicPr>
        <p:blipFill rotWithShape="1">
          <a:blip r:embed="rId7"/>
          <a:srcRect l="20437" t="24198" r="19304" b="23123"/>
          <a:stretch/>
        </p:blipFill>
        <p:spPr bwMode="auto">
          <a:xfrm>
            <a:off x="276789" y="4070031"/>
            <a:ext cx="2295667" cy="179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167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112696" y="764274"/>
            <a:ext cx="7435000" cy="5763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s-UY" sz="2200" dirty="0">
                <a:latin typeface="Calibri"/>
                <a:cs typeface="Calibri"/>
              </a:rPr>
              <a:t>El </a:t>
            </a:r>
            <a:r>
              <a:rPr lang="es-UY" sz="2200" b="1" dirty="0">
                <a:latin typeface="Calibri"/>
                <a:cs typeface="Calibri"/>
              </a:rPr>
              <a:t>Departamento de Cultura </a:t>
            </a:r>
            <a:r>
              <a:rPr lang="es-UY" sz="2200" dirty="0">
                <a:latin typeface="Calibri"/>
                <a:cs typeface="Calibri"/>
              </a:rPr>
              <a:t>es uno de los </a:t>
            </a:r>
            <a:r>
              <a:rPr lang="es-UY" sz="2200" dirty="0" smtClean="0">
                <a:latin typeface="Calibri"/>
                <a:cs typeface="Calibri"/>
              </a:rPr>
              <a:t>tres </a:t>
            </a:r>
            <a:r>
              <a:rPr lang="es-UY" sz="2200" dirty="0">
                <a:latin typeface="Calibri"/>
                <a:cs typeface="Calibri"/>
              </a:rPr>
              <a:t>con mayor presupuesto y funcionariado de la Intendencia de </a:t>
            </a:r>
            <a:r>
              <a:rPr lang="es-UY" sz="2200" b="1" dirty="0" smtClean="0">
                <a:latin typeface="Calibri"/>
                <a:cs typeface="Calibri"/>
              </a:rPr>
              <a:t>Montevideo</a:t>
            </a:r>
            <a:r>
              <a:rPr lang="es-UY" sz="2200" dirty="0" smtClean="0">
                <a:latin typeface="Calibri"/>
                <a:cs typeface="Calibri"/>
              </a:rPr>
              <a:t>, ciudad capital del </a:t>
            </a:r>
            <a:r>
              <a:rPr lang="es-UY" sz="2200" b="1" dirty="0" smtClean="0">
                <a:latin typeface="Calibri"/>
                <a:cs typeface="Calibri"/>
              </a:rPr>
              <a:t>Uruguay</a:t>
            </a:r>
            <a:r>
              <a:rPr lang="es-UY" sz="2200" dirty="0" smtClean="0">
                <a:latin typeface="Calibri"/>
                <a:cs typeface="Calibri"/>
              </a:rPr>
              <a:t>.</a:t>
            </a:r>
          </a:p>
          <a:p>
            <a:pPr>
              <a:spcBef>
                <a:spcPct val="20000"/>
              </a:spcBef>
              <a:defRPr/>
            </a:pPr>
            <a:r>
              <a:rPr lang="es-UY" sz="2200" dirty="0" smtClean="0">
                <a:latin typeface="Calibri"/>
                <a:cs typeface="Calibri"/>
              </a:rPr>
              <a:t>Su gobierno sitúa a </a:t>
            </a:r>
            <a:r>
              <a:rPr lang="es-UY" sz="2200" dirty="0">
                <a:latin typeface="Calibri"/>
                <a:cs typeface="Calibri"/>
              </a:rPr>
              <a:t>la cultura en el centro de sus procesos de desarrollo</a:t>
            </a:r>
            <a:r>
              <a:rPr lang="es-UY" sz="2200" dirty="0" smtClean="0">
                <a:latin typeface="Calibri"/>
                <a:cs typeface="Calibri"/>
              </a:rPr>
              <a:t>.</a:t>
            </a:r>
            <a:endParaRPr lang="es-UY" sz="2200" dirty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r>
              <a:rPr lang="es-UY" sz="2200" dirty="0" smtClean="0">
                <a:latin typeface="Calibri"/>
                <a:cs typeface="Calibri"/>
              </a:rPr>
              <a:t>Orientado hacia </a:t>
            </a:r>
            <a:r>
              <a:rPr lang="es-UY" sz="2200" dirty="0">
                <a:latin typeface="Calibri"/>
                <a:cs typeface="Calibri"/>
              </a:rPr>
              <a:t>la cultura artística, las infraestructuras culturales tradicionales (elencos estables, teatros, museos, bibliotecas) y en el fomento de la actividad artística de la ciudad;  </a:t>
            </a:r>
            <a:r>
              <a:rPr lang="es-UY" sz="2200" dirty="0" smtClean="0">
                <a:latin typeface="Calibri"/>
                <a:cs typeface="Calibri"/>
              </a:rPr>
              <a:t>evoluciona </a:t>
            </a:r>
            <a:r>
              <a:rPr lang="es-UY" sz="2200" dirty="0">
                <a:latin typeface="Calibri"/>
                <a:cs typeface="Calibri"/>
              </a:rPr>
              <a:t>en el siglo XXI hacia cometidos vinculados </a:t>
            </a:r>
            <a:r>
              <a:rPr lang="es-UY" sz="2200" dirty="0" smtClean="0">
                <a:latin typeface="Calibri"/>
                <a:cs typeface="Calibri"/>
              </a:rPr>
              <a:t>a:</a:t>
            </a:r>
          </a:p>
          <a:p>
            <a:pPr>
              <a:spcBef>
                <a:spcPct val="20000"/>
              </a:spcBef>
              <a:defRPr/>
            </a:pPr>
            <a:r>
              <a:rPr lang="es-UY" sz="2200" dirty="0" smtClean="0">
                <a:latin typeface="Calibri"/>
                <a:cs typeface="Calibri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s-UY" sz="2200" dirty="0" smtClean="0">
                <a:latin typeface="Calibri"/>
                <a:cs typeface="Calibri"/>
              </a:rPr>
              <a:t>la </a:t>
            </a:r>
            <a:r>
              <a:rPr lang="es-UY" sz="2200" dirty="0">
                <a:latin typeface="Calibri"/>
                <a:cs typeface="Calibri"/>
              </a:rPr>
              <a:t>conquista del espacio público </a:t>
            </a:r>
            <a:endParaRPr lang="es-UY" sz="2200" dirty="0" smtClean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s-UY" sz="2200" dirty="0" smtClean="0">
                <a:latin typeface="Calibri"/>
                <a:cs typeface="Calibri"/>
              </a:rPr>
              <a:t> </a:t>
            </a:r>
            <a:r>
              <a:rPr lang="es-UY" sz="2200" dirty="0">
                <a:latin typeface="Calibri"/>
                <a:cs typeface="Calibri"/>
              </a:rPr>
              <a:t>la convivencia 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s-UY" sz="2200" dirty="0" smtClean="0">
                <a:latin typeface="Calibri"/>
                <a:cs typeface="Calibri"/>
              </a:rPr>
              <a:t>el </a:t>
            </a:r>
            <a:r>
              <a:rPr lang="es-UY" sz="2200" dirty="0">
                <a:latin typeface="Calibri"/>
                <a:cs typeface="Calibri"/>
              </a:rPr>
              <a:t>desarrollo de identidades locales y cultura </a:t>
            </a:r>
            <a:r>
              <a:rPr lang="es-UY" sz="2200" dirty="0" smtClean="0">
                <a:latin typeface="Calibri"/>
                <a:cs typeface="Calibri"/>
              </a:rPr>
              <a:t>comunitaria</a:t>
            </a:r>
            <a:endParaRPr lang="es-UY" sz="22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s-UY" sz="2200" dirty="0">
                <a:latin typeface="Calibri"/>
                <a:cs typeface="Calibri"/>
              </a:rPr>
              <a:t>goce y disfrute democrático e inclusivo de los derechos culturales de la ciudadanía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endParaRPr lang="es-ES" sz="2200" dirty="0">
              <a:latin typeface="Calibri"/>
              <a:cs typeface="Calibri"/>
            </a:endParaRPr>
          </a:p>
        </p:txBody>
      </p:sp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pic>
        <p:nvPicPr>
          <p:cNvPr id="4" name="Picture"/>
          <p:cNvPicPr/>
          <p:nvPr/>
        </p:nvPicPr>
        <p:blipFill rotWithShape="1">
          <a:blip r:embed="rId4"/>
          <a:srcRect l="17891" t="12374" r="11837" b="10712"/>
          <a:stretch/>
        </p:blipFill>
        <p:spPr bwMode="auto">
          <a:xfrm>
            <a:off x="217223" y="905066"/>
            <a:ext cx="895473" cy="105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"/>
          <p:cNvPicPr/>
          <p:nvPr/>
        </p:nvPicPr>
        <p:blipFill rotWithShape="1">
          <a:blip r:embed="rId5"/>
          <a:srcRect l="15992" t="16171" r="21958" b="15460"/>
          <a:stretch/>
        </p:blipFill>
        <p:spPr bwMode="auto">
          <a:xfrm>
            <a:off x="48843" y="2165257"/>
            <a:ext cx="1063853" cy="117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167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74471" y="1474871"/>
            <a:ext cx="8547696" cy="121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s-ES" sz="2400" dirty="0">
              <a:latin typeface="Calibri"/>
              <a:cs typeface="Calibri"/>
            </a:endParaRPr>
          </a:p>
        </p:txBody>
      </p:sp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pic>
        <p:nvPicPr>
          <p:cNvPr id="4" name="Picture"/>
          <p:cNvPicPr/>
          <p:nvPr/>
        </p:nvPicPr>
        <p:blipFill rotWithShape="1">
          <a:blip r:embed="rId4"/>
          <a:srcRect l="10130" t="29570" r="9191" b="28495"/>
          <a:stretch/>
        </p:blipFill>
        <p:spPr bwMode="auto">
          <a:xfrm>
            <a:off x="6571549" y="4688673"/>
            <a:ext cx="2572451" cy="126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"/>
          <p:cNvPicPr/>
          <p:nvPr/>
        </p:nvPicPr>
        <p:blipFill rotWithShape="1">
          <a:blip r:embed="rId5"/>
          <a:srcRect l="16047" t="17138" r="16279" b="17359"/>
          <a:stretch/>
        </p:blipFill>
        <p:spPr bwMode="auto">
          <a:xfrm>
            <a:off x="2909805" y="4532137"/>
            <a:ext cx="1171319" cy="152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"/>
          <p:cNvPicPr/>
          <p:nvPr/>
        </p:nvPicPr>
        <p:blipFill rotWithShape="1">
          <a:blip r:embed="rId6"/>
          <a:srcRect l="22485" t="19811" r="21143" b="20808"/>
          <a:stretch/>
        </p:blipFill>
        <p:spPr bwMode="auto">
          <a:xfrm>
            <a:off x="4697609" y="4438436"/>
            <a:ext cx="1530398" cy="152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"/>
          <p:cNvPicPr/>
          <p:nvPr/>
        </p:nvPicPr>
        <p:blipFill rotWithShape="1">
          <a:blip r:embed="rId7"/>
          <a:srcRect l="20437" t="24198" r="19304" b="23123"/>
          <a:stretch/>
        </p:blipFill>
        <p:spPr bwMode="auto">
          <a:xfrm>
            <a:off x="1146660" y="4688673"/>
            <a:ext cx="1425796" cy="117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54901" y="1356189"/>
            <a:ext cx="2626223" cy="764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8637" y="456173"/>
            <a:ext cx="810060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UY" sz="2000" dirty="0" smtClean="0">
                <a:latin typeface="Calibri"/>
                <a:cs typeface="Calibri"/>
              </a:rPr>
              <a:t>Uruguay ha </a:t>
            </a:r>
            <a:r>
              <a:rPr lang="es-UY" sz="2000" dirty="0">
                <a:latin typeface="Calibri"/>
                <a:cs typeface="Calibri"/>
              </a:rPr>
              <a:t>venido realizando </a:t>
            </a:r>
            <a:r>
              <a:rPr lang="es-UY" sz="2000" dirty="0" smtClean="0">
                <a:latin typeface="Calibri"/>
                <a:cs typeface="Calibri"/>
              </a:rPr>
              <a:t>transformaciones profundas </a:t>
            </a:r>
            <a:r>
              <a:rPr lang="es-UY" sz="2000" dirty="0">
                <a:latin typeface="Calibri"/>
                <a:cs typeface="Calibri"/>
              </a:rPr>
              <a:t>en la materia mediante </a:t>
            </a:r>
            <a:r>
              <a:rPr lang="es-UY" sz="2000" dirty="0" smtClean="0">
                <a:latin typeface="Calibri"/>
                <a:cs typeface="Calibri"/>
              </a:rPr>
              <a:t>la aprobación </a:t>
            </a:r>
            <a:r>
              <a:rPr lang="es-UY" sz="2000" dirty="0">
                <a:latin typeface="Calibri"/>
                <a:cs typeface="Calibri"/>
              </a:rPr>
              <a:t>de normativa nacional </a:t>
            </a:r>
            <a:r>
              <a:rPr lang="es-UY" sz="2000" dirty="0" smtClean="0">
                <a:latin typeface="Calibri"/>
                <a:cs typeface="Calibri"/>
              </a:rPr>
              <a:t>e internacional </a:t>
            </a:r>
            <a:r>
              <a:rPr lang="es-UY" sz="2000" dirty="0">
                <a:latin typeface="Calibri"/>
                <a:cs typeface="Calibri"/>
              </a:rPr>
              <a:t>como la Ley 18.651 y </a:t>
            </a:r>
            <a:r>
              <a:rPr lang="es-UY" sz="2000" dirty="0" smtClean="0">
                <a:latin typeface="Calibri"/>
                <a:cs typeface="Calibri"/>
              </a:rPr>
              <a:t>la Convención </a:t>
            </a:r>
            <a:r>
              <a:rPr lang="es-UY" sz="2000" dirty="0">
                <a:latin typeface="Calibri"/>
                <a:cs typeface="Calibri"/>
              </a:rPr>
              <a:t>de los Derechos de las </a:t>
            </a:r>
            <a:r>
              <a:rPr lang="es-UY" sz="2000" dirty="0" smtClean="0">
                <a:latin typeface="Calibri"/>
                <a:cs typeface="Calibri"/>
              </a:rPr>
              <a:t>Personas con </a:t>
            </a:r>
            <a:r>
              <a:rPr lang="es-UY" sz="2000" dirty="0">
                <a:latin typeface="Calibri"/>
                <a:cs typeface="Calibri"/>
              </a:rPr>
              <a:t>Discapacidad (Ley 18.418)</a:t>
            </a:r>
            <a:r>
              <a:rPr lang="es-UY" sz="2000" dirty="0" smtClean="0">
                <a:latin typeface="Calibri"/>
                <a:cs typeface="Calibri"/>
              </a:rPr>
              <a:t>;</a:t>
            </a:r>
          </a:p>
          <a:p>
            <a:endParaRPr lang="es-UY" sz="2000" dirty="0"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s-UY" sz="2000" dirty="0" smtClean="0">
                <a:latin typeface="Calibri"/>
                <a:cs typeface="Calibri"/>
              </a:rPr>
              <a:t>La elaboración </a:t>
            </a:r>
            <a:r>
              <a:rPr lang="es-UY" sz="2000" dirty="0">
                <a:latin typeface="Calibri"/>
                <a:cs typeface="Calibri"/>
              </a:rPr>
              <a:t>del primer Plan </a:t>
            </a:r>
            <a:r>
              <a:rPr lang="es-UY" sz="2000" dirty="0" smtClean="0">
                <a:latin typeface="Calibri"/>
                <a:cs typeface="Calibri"/>
              </a:rPr>
              <a:t>de Accesibilidad </a:t>
            </a:r>
            <a:r>
              <a:rPr lang="es-UY" sz="2000" dirty="0">
                <a:latin typeface="Calibri"/>
                <a:cs typeface="Calibri"/>
              </a:rPr>
              <a:t>de la IdeM es un </a:t>
            </a:r>
            <a:r>
              <a:rPr lang="es-UY" sz="2000" dirty="0" smtClean="0">
                <a:latin typeface="Calibri"/>
                <a:cs typeface="Calibri"/>
              </a:rPr>
              <a:t>hito trascendental </a:t>
            </a:r>
            <a:r>
              <a:rPr lang="es-UY" sz="2000" dirty="0">
                <a:latin typeface="Calibri"/>
                <a:cs typeface="Calibri"/>
              </a:rPr>
              <a:t>para la Política Pública </a:t>
            </a:r>
            <a:r>
              <a:rPr lang="es-UY" sz="2000" dirty="0" smtClean="0">
                <a:latin typeface="Calibri"/>
                <a:cs typeface="Calibri"/>
              </a:rPr>
              <a:t>del Departamento </a:t>
            </a:r>
            <a:r>
              <a:rPr lang="es-UY" sz="2000" dirty="0">
                <a:latin typeface="Calibri"/>
                <a:cs typeface="Calibri"/>
              </a:rPr>
              <a:t>que </a:t>
            </a:r>
            <a:r>
              <a:rPr lang="es-UY" sz="2000" dirty="0" smtClean="0">
                <a:latin typeface="Calibri"/>
                <a:cs typeface="Calibri"/>
              </a:rPr>
              <a:t>permite </a:t>
            </a:r>
            <a:r>
              <a:rPr lang="es-UY" sz="2000" dirty="0">
                <a:latin typeface="Calibri"/>
                <a:cs typeface="Calibri"/>
              </a:rPr>
              <a:t>realizar </a:t>
            </a:r>
            <a:r>
              <a:rPr lang="es-UY" sz="2000" dirty="0" smtClean="0">
                <a:latin typeface="Calibri"/>
                <a:cs typeface="Calibri"/>
              </a:rPr>
              <a:t>una gestión </a:t>
            </a:r>
            <a:r>
              <a:rPr lang="es-UY" sz="2000" dirty="0">
                <a:latin typeface="Calibri"/>
                <a:cs typeface="Calibri"/>
              </a:rPr>
              <a:t>más eficaz para atender </a:t>
            </a:r>
            <a:r>
              <a:rPr lang="es-UY" sz="2000" dirty="0" smtClean="0">
                <a:latin typeface="Calibri"/>
                <a:cs typeface="Calibri"/>
              </a:rPr>
              <a:t>las necesidades </a:t>
            </a:r>
            <a:r>
              <a:rPr lang="es-UY" sz="2000" dirty="0">
                <a:latin typeface="Calibri"/>
                <a:cs typeface="Calibri"/>
              </a:rPr>
              <a:t>de la población</a:t>
            </a:r>
            <a:r>
              <a:rPr lang="es-UY" sz="2000" dirty="0" smtClean="0">
                <a:latin typeface="Calibri"/>
                <a:cs typeface="Calibri"/>
              </a:rPr>
              <a:t>;</a:t>
            </a:r>
          </a:p>
          <a:p>
            <a:endParaRPr lang="es-UY" sz="2000" dirty="0"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s-UY" sz="2000" dirty="0" smtClean="0">
                <a:latin typeface="Calibri"/>
                <a:cs typeface="Calibri"/>
              </a:rPr>
              <a:t>Montevideo </a:t>
            </a:r>
            <a:r>
              <a:rPr lang="es-UY" sz="2000" dirty="0">
                <a:latin typeface="Calibri"/>
                <a:cs typeface="Calibri"/>
              </a:rPr>
              <a:t>concentra casi la </a:t>
            </a:r>
            <a:r>
              <a:rPr lang="es-UY" sz="2000" dirty="0" smtClean="0">
                <a:latin typeface="Calibri"/>
                <a:cs typeface="Calibri"/>
              </a:rPr>
              <a:t>mitad de </a:t>
            </a:r>
            <a:r>
              <a:rPr lang="es-UY" sz="2000" dirty="0">
                <a:latin typeface="Calibri"/>
                <a:cs typeface="Calibri"/>
              </a:rPr>
              <a:t>la población del país y que por </a:t>
            </a:r>
            <a:r>
              <a:rPr lang="es-UY" sz="2000" dirty="0" smtClean="0">
                <a:latin typeface="Calibri"/>
                <a:cs typeface="Calibri"/>
              </a:rPr>
              <a:t>este motivo </a:t>
            </a:r>
            <a:r>
              <a:rPr lang="es-UY" sz="2000" dirty="0">
                <a:latin typeface="Calibri"/>
                <a:cs typeface="Calibri"/>
              </a:rPr>
              <a:t>es el departamento en el cual vive un mayor número de personas en situación </a:t>
            </a:r>
            <a:r>
              <a:rPr lang="es-UY" sz="2000" dirty="0" smtClean="0">
                <a:latin typeface="Calibri"/>
                <a:cs typeface="Calibri"/>
              </a:rPr>
              <a:t>de discapacidad </a:t>
            </a:r>
            <a:r>
              <a:rPr lang="es-UY" sz="2000" dirty="0">
                <a:latin typeface="Calibri"/>
                <a:cs typeface="Calibri"/>
              </a:rPr>
              <a:t>con el 35,9% del </a:t>
            </a:r>
            <a:r>
              <a:rPr lang="es-UY" sz="2000" dirty="0" smtClean="0">
                <a:latin typeface="Calibri"/>
                <a:cs typeface="Calibri"/>
              </a:rPr>
              <a:t>total.</a:t>
            </a:r>
            <a:endParaRPr lang="es-UY" sz="20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0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74471" y="1474871"/>
            <a:ext cx="8547696" cy="121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s-ES" sz="2400" dirty="0">
              <a:latin typeface="Calibri"/>
              <a:cs typeface="Calibri"/>
            </a:endParaRPr>
          </a:p>
        </p:txBody>
      </p:sp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pic>
        <p:nvPicPr>
          <p:cNvPr id="4" name="Picture"/>
          <p:cNvPicPr/>
          <p:nvPr/>
        </p:nvPicPr>
        <p:blipFill rotWithShape="1">
          <a:blip r:embed="rId4"/>
          <a:srcRect l="10130" t="29570" r="9191" b="28495"/>
          <a:stretch/>
        </p:blipFill>
        <p:spPr bwMode="auto">
          <a:xfrm>
            <a:off x="6571549" y="4688673"/>
            <a:ext cx="2572451" cy="126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"/>
          <p:cNvPicPr/>
          <p:nvPr/>
        </p:nvPicPr>
        <p:blipFill rotWithShape="1">
          <a:blip r:embed="rId5"/>
          <a:srcRect l="16047" t="17138" r="16279" b="17359"/>
          <a:stretch/>
        </p:blipFill>
        <p:spPr bwMode="auto">
          <a:xfrm>
            <a:off x="2909805" y="4532137"/>
            <a:ext cx="1171319" cy="152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"/>
          <p:cNvPicPr/>
          <p:nvPr/>
        </p:nvPicPr>
        <p:blipFill rotWithShape="1">
          <a:blip r:embed="rId6"/>
          <a:srcRect l="22485" t="19811" r="21143" b="20808"/>
          <a:stretch/>
        </p:blipFill>
        <p:spPr bwMode="auto">
          <a:xfrm>
            <a:off x="4697609" y="4438436"/>
            <a:ext cx="1530398" cy="152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"/>
          <p:cNvPicPr/>
          <p:nvPr/>
        </p:nvPicPr>
        <p:blipFill rotWithShape="1">
          <a:blip r:embed="rId7"/>
          <a:srcRect l="20437" t="24198" r="19304" b="23123"/>
          <a:stretch/>
        </p:blipFill>
        <p:spPr bwMode="auto">
          <a:xfrm>
            <a:off x="1146660" y="4688673"/>
            <a:ext cx="1425796" cy="117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54901" y="1356189"/>
            <a:ext cx="2626223" cy="764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8637" y="456173"/>
            <a:ext cx="81006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UY" sz="2000" dirty="0" smtClean="0">
                <a:latin typeface="Calibri"/>
                <a:cs typeface="Calibri"/>
              </a:rPr>
              <a:t>La elaboración </a:t>
            </a:r>
            <a:r>
              <a:rPr lang="es-UY" sz="2000" dirty="0">
                <a:latin typeface="Calibri"/>
                <a:cs typeface="Calibri"/>
              </a:rPr>
              <a:t>del primer Plan </a:t>
            </a:r>
            <a:r>
              <a:rPr lang="es-UY" sz="2000" dirty="0" smtClean="0">
                <a:latin typeface="Calibri"/>
                <a:cs typeface="Calibri"/>
              </a:rPr>
              <a:t>de Accesibilidad </a:t>
            </a:r>
            <a:r>
              <a:rPr lang="es-UY" sz="2000" dirty="0">
                <a:latin typeface="Calibri"/>
                <a:cs typeface="Calibri"/>
              </a:rPr>
              <a:t>contribuirá a la aplicación </a:t>
            </a:r>
            <a:r>
              <a:rPr lang="es-UY" sz="2000" dirty="0" smtClean="0">
                <a:latin typeface="Calibri"/>
                <a:cs typeface="Calibri"/>
              </a:rPr>
              <a:t>de los </a:t>
            </a:r>
            <a:r>
              <a:rPr lang="es-UY" sz="2000" dirty="0">
                <a:latin typeface="Calibri"/>
                <a:cs typeface="Calibri"/>
              </a:rPr>
              <a:t>Objetivos y Lineamientos Estratégicos </a:t>
            </a:r>
            <a:r>
              <a:rPr lang="es-UY" sz="2000" dirty="0" smtClean="0">
                <a:latin typeface="Calibri"/>
                <a:cs typeface="Calibri"/>
              </a:rPr>
              <a:t>de la </a:t>
            </a:r>
            <a:r>
              <a:rPr lang="es-UY" sz="2000" dirty="0">
                <a:latin typeface="Calibri"/>
                <a:cs typeface="Calibri"/>
              </a:rPr>
              <a:t>IdeM, los cuales fueron </a:t>
            </a:r>
            <a:r>
              <a:rPr lang="es-UY" sz="2000" dirty="0" smtClean="0">
                <a:latin typeface="Calibri"/>
                <a:cs typeface="Calibri"/>
              </a:rPr>
              <a:t>considerados como </a:t>
            </a:r>
            <a:r>
              <a:rPr lang="es-UY" sz="2000" dirty="0">
                <a:latin typeface="Calibri"/>
                <a:cs typeface="Calibri"/>
              </a:rPr>
              <a:t>insumo fundamental de este Plan;</a:t>
            </a:r>
          </a:p>
          <a:p>
            <a:endParaRPr lang="es-UY" sz="2000" dirty="0" smtClean="0">
              <a:latin typeface="Calibri"/>
              <a:cs typeface="Calibri"/>
            </a:endParaRPr>
          </a:p>
          <a:p>
            <a:endParaRPr lang="es-UY" sz="2000" dirty="0" smtClean="0"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s-UY" sz="2000" dirty="0" smtClean="0">
                <a:latin typeface="Calibri"/>
                <a:cs typeface="Calibri"/>
              </a:rPr>
              <a:t>Los efectos </a:t>
            </a:r>
            <a:r>
              <a:rPr lang="es-UY" sz="2000" dirty="0">
                <a:latin typeface="Calibri"/>
                <a:cs typeface="Calibri"/>
              </a:rPr>
              <a:t>de asegurar la </a:t>
            </a:r>
            <a:r>
              <a:rPr lang="es-UY" sz="2000" dirty="0" smtClean="0">
                <a:latin typeface="Calibri"/>
                <a:cs typeface="Calibri"/>
              </a:rPr>
              <a:t>más amplia </a:t>
            </a:r>
            <a:r>
              <a:rPr lang="es-UY" sz="2000" dirty="0">
                <a:latin typeface="Calibri"/>
                <a:cs typeface="Calibri"/>
              </a:rPr>
              <a:t>participación en la elaboración del</a:t>
            </a:r>
          </a:p>
          <a:p>
            <a:r>
              <a:rPr lang="es-UY" sz="2000" dirty="0" smtClean="0">
                <a:latin typeface="Calibri"/>
                <a:cs typeface="Calibri"/>
              </a:rPr>
              <a:t>Plan </a:t>
            </a:r>
            <a:r>
              <a:rPr lang="es-UY" sz="2000" dirty="0">
                <a:latin typeface="Calibri"/>
                <a:cs typeface="Calibri"/>
              </a:rPr>
              <a:t>de Accesibilidad, la Secretaría </a:t>
            </a:r>
            <a:r>
              <a:rPr lang="es-UY" sz="2000" dirty="0" smtClean="0">
                <a:latin typeface="Calibri"/>
                <a:cs typeface="Calibri"/>
              </a:rPr>
              <a:t>de Accesibilidad </a:t>
            </a:r>
            <a:r>
              <a:rPr lang="es-UY" sz="2000" dirty="0">
                <a:latin typeface="Calibri"/>
                <a:cs typeface="Calibri"/>
              </a:rPr>
              <a:t>para la Inclusión de esta</a:t>
            </a:r>
          </a:p>
          <a:p>
            <a:r>
              <a:rPr lang="es-UY" sz="2000" dirty="0">
                <a:latin typeface="Calibri"/>
                <a:cs typeface="Calibri"/>
              </a:rPr>
              <a:t>Intendencia ha venido trabajando en </a:t>
            </a:r>
            <a:r>
              <a:rPr lang="es-UY" sz="2000" dirty="0" smtClean="0">
                <a:latin typeface="Calibri"/>
                <a:cs typeface="Calibri"/>
              </a:rPr>
              <a:t>conjunto con </a:t>
            </a:r>
            <a:r>
              <a:rPr lang="es-UY" sz="2000" dirty="0">
                <a:latin typeface="Calibri"/>
                <a:cs typeface="Calibri"/>
              </a:rPr>
              <a:t>los diversos Departamentos de la </a:t>
            </a:r>
            <a:r>
              <a:rPr lang="es-UY" sz="2000" dirty="0" smtClean="0">
                <a:latin typeface="Calibri"/>
                <a:cs typeface="Calibri"/>
              </a:rPr>
              <a:t>misma para </a:t>
            </a:r>
            <a:r>
              <a:rPr lang="es-UY" sz="2000" dirty="0">
                <a:latin typeface="Calibri"/>
                <a:cs typeface="Calibri"/>
              </a:rPr>
              <a:t>definir el conjunto de Acciones y Metas</a:t>
            </a:r>
          </a:p>
          <a:p>
            <a:r>
              <a:rPr lang="es-UY" sz="2000" dirty="0">
                <a:latin typeface="Calibri"/>
                <a:cs typeface="Calibri"/>
              </a:rPr>
              <a:t>necesarias para el correcto cumplimiento </a:t>
            </a:r>
            <a:r>
              <a:rPr lang="es-UY" sz="2000" dirty="0" smtClean="0">
                <a:latin typeface="Calibri"/>
                <a:cs typeface="Calibri"/>
              </a:rPr>
              <a:t>de los </a:t>
            </a:r>
            <a:r>
              <a:rPr lang="es-UY" sz="2000" dirty="0">
                <a:latin typeface="Calibri"/>
                <a:cs typeface="Calibri"/>
              </a:rPr>
              <a:t>objetivos del Plan de Accesibilidad;</a:t>
            </a:r>
            <a:endParaRPr lang="es-UY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1949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160502" y="800765"/>
            <a:ext cx="7797800" cy="561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s-UY" sz="2200" dirty="0" smtClean="0">
                <a:latin typeface="Calibri"/>
                <a:cs typeface="Calibri"/>
              </a:rPr>
              <a:t>El Departamento de Cultura integr</a:t>
            </a:r>
            <a:r>
              <a:rPr lang="es-UY" sz="2200" dirty="0">
                <a:latin typeface="Calibri"/>
                <a:cs typeface="Calibri"/>
              </a:rPr>
              <a:t>ó las </a:t>
            </a:r>
            <a:r>
              <a:rPr lang="es-UY" sz="2200" dirty="0" smtClean="0">
                <a:latin typeface="Calibri"/>
                <a:cs typeface="Calibri"/>
              </a:rPr>
              <a:t>siguientes </a:t>
            </a:r>
            <a:r>
              <a:rPr lang="es-UY" sz="2200" dirty="0">
                <a:latin typeface="Calibri"/>
                <a:cs typeface="Calibri"/>
              </a:rPr>
              <a:t>metas y acciones a</a:t>
            </a:r>
            <a:r>
              <a:rPr lang="es-UY" sz="2200" dirty="0" smtClean="0">
                <a:latin typeface="Calibri"/>
                <a:cs typeface="Calibri"/>
              </a:rPr>
              <a:t>l </a:t>
            </a:r>
            <a:r>
              <a:rPr lang="es-UY" sz="2200" dirty="0">
                <a:latin typeface="Calibri"/>
                <a:cs typeface="Calibri"/>
              </a:rPr>
              <a:t>Plan </a:t>
            </a:r>
            <a:r>
              <a:rPr lang="es-UY" sz="2200" dirty="0" smtClean="0">
                <a:latin typeface="Calibri"/>
                <a:cs typeface="Calibri"/>
              </a:rPr>
              <a:t>de Accesibilidad:</a:t>
            </a:r>
          </a:p>
          <a:p>
            <a:pPr>
              <a:spcBef>
                <a:spcPct val="20000"/>
              </a:spcBef>
              <a:defRPr/>
            </a:pPr>
            <a:endParaRPr lang="es-UY" sz="22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000" dirty="0">
                <a:latin typeface="Calibri"/>
                <a:cs typeface="Calibri"/>
              </a:rPr>
              <a:t>Desarrollo </a:t>
            </a:r>
            <a:r>
              <a:rPr lang="es-UY" sz="2000" dirty="0" smtClean="0">
                <a:latin typeface="Calibri"/>
                <a:cs typeface="Calibri"/>
              </a:rPr>
              <a:t>de proyecto para incorporar tecnologías que permitan accesibilidad a espectáculos artísticos para personas con hipoacusia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000" dirty="0">
                <a:latin typeface="Calibri"/>
                <a:cs typeface="Calibri"/>
              </a:rPr>
              <a:t>Señalizar </a:t>
            </a:r>
            <a:r>
              <a:rPr lang="es-UY" sz="2000" dirty="0" smtClean="0">
                <a:latin typeface="Calibri"/>
                <a:cs typeface="Calibri"/>
              </a:rPr>
              <a:t>las </a:t>
            </a:r>
            <a:r>
              <a:rPr lang="es-UY" sz="2000" dirty="0">
                <a:latin typeface="Calibri"/>
                <a:cs typeface="Calibri"/>
              </a:rPr>
              <a:t>propuestas culturales inclusivas </a:t>
            </a:r>
            <a:r>
              <a:rPr lang="es-UY" sz="2000" dirty="0" smtClean="0">
                <a:latin typeface="Calibri"/>
                <a:cs typeface="Calibri"/>
              </a:rPr>
              <a:t>y accesibles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endParaRPr lang="es-UY" sz="20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000" dirty="0">
                <a:latin typeface="Calibri"/>
                <a:cs typeface="Calibri"/>
              </a:rPr>
              <a:t>Relevar </a:t>
            </a:r>
            <a:r>
              <a:rPr lang="es-UY" sz="2000" dirty="0" smtClean="0">
                <a:latin typeface="Calibri"/>
                <a:cs typeface="Calibri"/>
              </a:rPr>
              <a:t>las condiciones de accesibilidad de </a:t>
            </a:r>
            <a:r>
              <a:rPr lang="es-UY" sz="2000" dirty="0">
                <a:latin typeface="Calibri"/>
                <a:cs typeface="Calibri"/>
              </a:rPr>
              <a:t>la </a:t>
            </a:r>
            <a:r>
              <a:rPr lang="es-UY" sz="2000" dirty="0" smtClean="0">
                <a:latin typeface="Calibri"/>
                <a:cs typeface="Calibri"/>
              </a:rPr>
              <a:t>oferta locativa cultural </a:t>
            </a:r>
            <a:r>
              <a:rPr lang="es-UY" sz="2000" dirty="0">
                <a:latin typeface="Calibri"/>
                <a:cs typeface="Calibri"/>
              </a:rPr>
              <a:t>de </a:t>
            </a:r>
            <a:r>
              <a:rPr lang="es-UY" sz="2000" dirty="0" smtClean="0">
                <a:latin typeface="Calibri"/>
                <a:cs typeface="Calibri"/>
              </a:rPr>
              <a:t>la IdeM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000" dirty="0">
                <a:latin typeface="Calibri"/>
                <a:cs typeface="Calibri"/>
              </a:rPr>
              <a:t>Brindar </a:t>
            </a:r>
            <a:r>
              <a:rPr lang="es-UY" sz="2000" dirty="0" smtClean="0">
                <a:latin typeface="Calibri"/>
                <a:cs typeface="Calibri"/>
              </a:rPr>
              <a:t>obras de </a:t>
            </a:r>
            <a:r>
              <a:rPr lang="es-UY" sz="2000" dirty="0">
                <a:latin typeface="Calibri"/>
                <a:cs typeface="Calibri"/>
              </a:rPr>
              <a:t>teatro </a:t>
            </a:r>
            <a:r>
              <a:rPr lang="es-UY" sz="2000" dirty="0" smtClean="0">
                <a:latin typeface="Calibri"/>
                <a:cs typeface="Calibri"/>
              </a:rPr>
              <a:t>con accesibilidad audiovisual </a:t>
            </a:r>
            <a:r>
              <a:rPr lang="mr-IN" sz="2000" dirty="0" smtClean="0">
                <a:latin typeface="Calibri"/>
                <a:cs typeface="Calibri"/>
              </a:rPr>
              <a:t>–</a:t>
            </a:r>
            <a:r>
              <a:rPr lang="es-UY" sz="2000" dirty="0" smtClean="0">
                <a:latin typeface="Calibri"/>
                <a:cs typeface="Calibri"/>
              </a:rPr>
              <a:t> Comedia Nacional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000" dirty="0" smtClean="0">
                <a:latin typeface="Calibri"/>
                <a:cs typeface="Calibri"/>
              </a:rPr>
              <a:t>Presentación de proyectos para PCD visual </a:t>
            </a:r>
            <a:r>
              <a:rPr lang="mr-IN" sz="2000" dirty="0" smtClean="0">
                <a:latin typeface="Calibri"/>
                <a:cs typeface="Calibri"/>
              </a:rPr>
              <a:t>–</a:t>
            </a:r>
            <a:r>
              <a:rPr lang="es-UY" sz="2000" dirty="0" smtClean="0">
                <a:latin typeface="Calibri"/>
                <a:cs typeface="Calibri"/>
              </a:rPr>
              <a:t> Planetario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000" dirty="0" smtClean="0">
                <a:latin typeface="Calibri"/>
                <a:cs typeface="Calibri"/>
              </a:rPr>
              <a:t>Generar puntos accesibles en desfiles y criolla</a:t>
            </a:r>
            <a:endParaRPr lang="es-UY" sz="20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endParaRPr lang="es-ES" sz="2000" dirty="0">
              <a:cs typeface="+mn-cs"/>
            </a:endParaRPr>
          </a:p>
        </p:txBody>
      </p:sp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pic>
        <p:nvPicPr>
          <p:cNvPr id="6" name="Picture"/>
          <p:cNvPicPr/>
          <p:nvPr/>
        </p:nvPicPr>
        <p:blipFill rotWithShape="1">
          <a:blip r:embed="rId4"/>
          <a:srcRect l="18734" t="28184" r="19045" b="27636"/>
          <a:stretch/>
        </p:blipFill>
        <p:spPr bwMode="auto">
          <a:xfrm>
            <a:off x="152400" y="800765"/>
            <a:ext cx="942978" cy="61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"/>
          <p:cNvPicPr/>
          <p:nvPr/>
        </p:nvPicPr>
        <p:blipFill rotWithShape="1">
          <a:blip r:embed="rId5"/>
          <a:srcRect l="18840" t="12374" r="17535" b="17359"/>
          <a:stretch/>
        </p:blipFill>
        <p:spPr bwMode="auto">
          <a:xfrm>
            <a:off x="100440" y="2588540"/>
            <a:ext cx="967519" cy="100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167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160502" y="800765"/>
            <a:ext cx="7797800" cy="561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s-UY" sz="2200" dirty="0" smtClean="0">
                <a:latin typeface="Calibri"/>
                <a:cs typeface="Calibri"/>
              </a:rPr>
              <a:t>El Departamento de Cultura integr</a:t>
            </a:r>
            <a:r>
              <a:rPr lang="es-UY" sz="2200" dirty="0">
                <a:latin typeface="Calibri"/>
                <a:cs typeface="Calibri"/>
              </a:rPr>
              <a:t>ó las </a:t>
            </a:r>
            <a:r>
              <a:rPr lang="es-UY" sz="2200" dirty="0" smtClean="0">
                <a:latin typeface="Calibri"/>
                <a:cs typeface="Calibri"/>
              </a:rPr>
              <a:t>siguientes </a:t>
            </a:r>
            <a:r>
              <a:rPr lang="es-UY" sz="2200" dirty="0">
                <a:latin typeface="Calibri"/>
                <a:cs typeface="Calibri"/>
              </a:rPr>
              <a:t>metas y acciones a</a:t>
            </a:r>
            <a:r>
              <a:rPr lang="es-UY" sz="2200" dirty="0" smtClean="0">
                <a:latin typeface="Calibri"/>
                <a:cs typeface="Calibri"/>
              </a:rPr>
              <a:t>l </a:t>
            </a:r>
            <a:r>
              <a:rPr lang="es-UY" sz="2200" dirty="0">
                <a:latin typeface="Calibri"/>
                <a:cs typeface="Calibri"/>
              </a:rPr>
              <a:t>Plan </a:t>
            </a:r>
            <a:r>
              <a:rPr lang="es-UY" sz="2200" dirty="0" smtClean="0">
                <a:latin typeface="Calibri"/>
                <a:cs typeface="Calibri"/>
              </a:rPr>
              <a:t>de Accesibilidad:</a:t>
            </a:r>
          </a:p>
          <a:p>
            <a:pPr>
              <a:spcBef>
                <a:spcPct val="20000"/>
              </a:spcBef>
              <a:defRPr/>
            </a:pPr>
            <a:endParaRPr lang="es-UY" sz="22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200" dirty="0" smtClean="0">
                <a:latin typeface="Calibri"/>
                <a:cs typeface="Calibri"/>
              </a:rPr>
              <a:t>Generar puntos accesibles en desfiles de carnaval y criolla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200" dirty="0" smtClean="0">
                <a:latin typeface="Calibri"/>
                <a:cs typeface="Calibri"/>
              </a:rPr>
              <a:t>Ofrecer materiales accesibles folletos impresos en braille </a:t>
            </a:r>
            <a:r>
              <a:rPr lang="es-UY" sz="2200" dirty="0">
                <a:latin typeface="Calibri"/>
                <a:cs typeface="Calibri"/>
              </a:rPr>
              <a:t>en </a:t>
            </a:r>
            <a:r>
              <a:rPr lang="es-UY" sz="2200" dirty="0" smtClean="0">
                <a:latin typeface="Calibri"/>
                <a:cs typeface="Calibri"/>
              </a:rPr>
              <a:t>por lo menos cinco de las  actividades culturales producidas con el Departamanto</a:t>
            </a:r>
          </a:p>
          <a:p>
            <a:pPr>
              <a:spcBef>
                <a:spcPct val="20000"/>
              </a:spcBef>
              <a:defRPr/>
            </a:pPr>
            <a:endParaRPr lang="es-UY" sz="2200" dirty="0" smtClean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s-UY" sz="2200" dirty="0">
                <a:latin typeface="Calibri"/>
                <a:cs typeface="Calibri"/>
              </a:rPr>
              <a:t>Fomentar </a:t>
            </a:r>
            <a:r>
              <a:rPr lang="es-UY" sz="2200" dirty="0" smtClean="0">
                <a:latin typeface="Calibri"/>
                <a:cs typeface="Calibri"/>
              </a:rPr>
              <a:t>la producción de cine accesible </a:t>
            </a:r>
            <a:r>
              <a:rPr lang="mr-IN" sz="2200" dirty="0" smtClean="0">
                <a:latin typeface="Calibri"/>
                <a:cs typeface="Calibri"/>
              </a:rPr>
              <a:t>–</a:t>
            </a:r>
            <a:r>
              <a:rPr lang="es-UY" sz="2200" dirty="0" smtClean="0">
                <a:latin typeface="Calibri"/>
                <a:cs typeface="Calibri"/>
              </a:rPr>
              <a:t> 2 </a:t>
            </a:r>
            <a:r>
              <a:rPr lang="es-UY" sz="2200" dirty="0">
                <a:latin typeface="Calibri"/>
                <a:cs typeface="Calibri"/>
              </a:rPr>
              <a:t>p</a:t>
            </a:r>
            <a:r>
              <a:rPr lang="es-UY" sz="2200" dirty="0" smtClean="0">
                <a:latin typeface="Calibri"/>
                <a:cs typeface="Calibri"/>
              </a:rPr>
              <a:t>roducciones al año desde 2016 son financiadas con </a:t>
            </a:r>
            <a:r>
              <a:rPr lang="es-UY" sz="2200" dirty="0">
                <a:latin typeface="Calibri"/>
                <a:cs typeface="Calibri"/>
              </a:rPr>
              <a:t>el fondo </a:t>
            </a:r>
            <a:r>
              <a:rPr lang="es-UY" sz="2200" dirty="0" smtClean="0">
                <a:latin typeface="Calibri"/>
                <a:cs typeface="Calibri"/>
              </a:rPr>
              <a:t>para accesibilidad audiovisual del Programa Montevideo </a:t>
            </a:r>
            <a:r>
              <a:rPr lang="es-UY" sz="2200" dirty="0">
                <a:latin typeface="Calibri"/>
                <a:cs typeface="Calibri"/>
              </a:rPr>
              <a:t>Socio Audiovisual. </a:t>
            </a:r>
            <a:r>
              <a:rPr lang="es-UY" sz="2200" dirty="0" smtClean="0">
                <a:latin typeface="Calibri"/>
                <a:cs typeface="Calibri"/>
              </a:rPr>
              <a:t>SE realiza </a:t>
            </a:r>
            <a:r>
              <a:rPr lang="es-UY" sz="2200" dirty="0">
                <a:latin typeface="Calibri"/>
                <a:cs typeface="Calibri"/>
              </a:rPr>
              <a:t>subtitulado para personas sordas, audiodescripción para personas ciegas y Lengua de Señas Uruguaya</a:t>
            </a: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endParaRPr lang="es-UY" sz="2200" dirty="0" smtClean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endParaRPr lang="es-UY" sz="22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endParaRPr lang="es-UY" sz="2200" dirty="0" smtClean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endParaRPr lang="es-ES" sz="2000" dirty="0">
              <a:cs typeface="+mn-cs"/>
            </a:endParaRPr>
          </a:p>
        </p:txBody>
      </p:sp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pic>
        <p:nvPicPr>
          <p:cNvPr id="6" name="Picture"/>
          <p:cNvPicPr/>
          <p:nvPr/>
        </p:nvPicPr>
        <p:blipFill rotWithShape="1">
          <a:blip r:embed="rId4"/>
          <a:srcRect l="18734" t="28184" r="19045" b="27636"/>
          <a:stretch/>
        </p:blipFill>
        <p:spPr bwMode="auto">
          <a:xfrm>
            <a:off x="152400" y="800765"/>
            <a:ext cx="942978" cy="61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"/>
          <p:cNvPicPr/>
          <p:nvPr/>
        </p:nvPicPr>
        <p:blipFill rotWithShape="1">
          <a:blip r:embed="rId5"/>
          <a:srcRect l="18840" t="12374" r="17535" b="17359"/>
          <a:stretch/>
        </p:blipFill>
        <p:spPr bwMode="auto">
          <a:xfrm>
            <a:off x="100440" y="2588540"/>
            <a:ext cx="967519" cy="100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1704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160502" y="800765"/>
            <a:ext cx="7797800" cy="561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s-UY" sz="2200" dirty="0" smtClean="0">
                <a:latin typeface="Calibri"/>
                <a:cs typeface="Calibri"/>
              </a:rPr>
              <a:t>un </a:t>
            </a:r>
            <a:r>
              <a:rPr lang="es-UY" sz="2200" dirty="0">
                <a:latin typeface="Calibri"/>
                <a:cs typeface="Calibri"/>
              </a:rPr>
              <a:t>producto audiovisual es accesible cuando puede ser consumido por cualquier persona, con o sin discapacidad. </a:t>
            </a:r>
            <a:endParaRPr lang="es-UY" sz="2200" dirty="0" smtClean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endParaRPr lang="es-UY" sz="2200" dirty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r>
              <a:rPr lang="es-UY" sz="2200" dirty="0">
                <a:latin typeface="Calibri"/>
                <a:cs typeface="Calibri"/>
              </a:rPr>
              <a:t>e</a:t>
            </a:r>
            <a:r>
              <a:rPr lang="es-UY" sz="2200" dirty="0" smtClean="0">
                <a:latin typeface="Calibri"/>
                <a:cs typeface="Calibri"/>
              </a:rPr>
              <a:t>n </a:t>
            </a:r>
            <a:r>
              <a:rPr lang="es-UY" sz="2200" dirty="0">
                <a:latin typeface="Calibri"/>
                <a:cs typeface="Calibri"/>
              </a:rPr>
              <a:t>general, el proceso de incorporar subtitulado, audiodescripción o ventana de interpretación en lengua de señas a una película se lleva a cabo en la posproducción. </a:t>
            </a:r>
            <a:r>
              <a:rPr lang="es-UY" sz="2200" dirty="0" smtClean="0">
                <a:latin typeface="Calibri"/>
                <a:cs typeface="Calibri"/>
              </a:rPr>
              <a:t> </a:t>
            </a:r>
          </a:p>
          <a:p>
            <a:pPr>
              <a:spcBef>
                <a:spcPct val="20000"/>
              </a:spcBef>
              <a:defRPr/>
            </a:pPr>
            <a:endParaRPr lang="es-UY" sz="2200" dirty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r>
              <a:rPr lang="es-UY" sz="2200" dirty="0">
                <a:latin typeface="Calibri"/>
                <a:cs typeface="Calibri"/>
              </a:rPr>
              <a:t>s</a:t>
            </a:r>
            <a:r>
              <a:rPr lang="es-UY" sz="2200" dirty="0" smtClean="0">
                <a:latin typeface="Calibri"/>
                <a:cs typeface="Calibri"/>
              </a:rPr>
              <a:t>in </a:t>
            </a:r>
            <a:r>
              <a:rPr lang="es-UY" sz="2200" dirty="0">
                <a:latin typeface="Calibri"/>
                <a:cs typeface="Calibri"/>
              </a:rPr>
              <a:t>embargo, comienza a ser más frecuente la concepción del producto accesible desde el inicio, con el fin de que el espectador lo consuma en cualquier circunstancia y con </a:t>
            </a:r>
            <a:r>
              <a:rPr lang="es-UY" sz="2200" dirty="0" smtClean="0">
                <a:latin typeface="Calibri"/>
                <a:cs typeface="Calibri"/>
              </a:rPr>
              <a:t>autonomía</a:t>
            </a:r>
          </a:p>
          <a:p>
            <a:pPr>
              <a:spcBef>
                <a:spcPct val="20000"/>
              </a:spcBef>
              <a:defRPr/>
            </a:pPr>
            <a:endParaRPr lang="es-UY" sz="2200" dirty="0" smtClean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endParaRPr lang="es-UY" sz="22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endParaRPr lang="es-UY" sz="2200" dirty="0" smtClean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 charset="2"/>
              <a:buChar char="Ø"/>
              <a:defRPr/>
            </a:pPr>
            <a:endParaRPr lang="es-ES" sz="2000" dirty="0">
              <a:cs typeface="+mn-cs"/>
            </a:endParaRPr>
          </a:p>
        </p:txBody>
      </p:sp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pic>
        <p:nvPicPr>
          <p:cNvPr id="6" name="Picture"/>
          <p:cNvPicPr/>
          <p:nvPr/>
        </p:nvPicPr>
        <p:blipFill rotWithShape="1">
          <a:blip r:embed="rId4"/>
          <a:srcRect l="18734" t="28184" r="19045" b="27636"/>
          <a:stretch/>
        </p:blipFill>
        <p:spPr bwMode="auto">
          <a:xfrm>
            <a:off x="152400" y="800765"/>
            <a:ext cx="942978" cy="61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"/>
          <p:cNvPicPr/>
          <p:nvPr/>
        </p:nvPicPr>
        <p:blipFill rotWithShape="1">
          <a:blip r:embed="rId5"/>
          <a:srcRect l="18840" t="12374" r="17535" b="17359"/>
          <a:stretch/>
        </p:blipFill>
        <p:spPr bwMode="auto">
          <a:xfrm>
            <a:off x="100440" y="2588540"/>
            <a:ext cx="967519" cy="100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338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00931" y="1021104"/>
            <a:ext cx="8547697" cy="489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endParaRPr lang="es-UY" sz="2200" dirty="0" smtClean="0">
              <a:cs typeface="+mn-cs"/>
            </a:endParaRP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endParaRPr lang="es-UY" sz="2200" dirty="0" smtClean="0">
              <a:cs typeface="+mn-cs"/>
            </a:endParaRP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r>
              <a:rPr lang="es-UY" sz="2200" dirty="0" smtClean="0">
                <a:cs typeface="+mn-cs"/>
              </a:rPr>
              <a:t>Mirador de Patricia Olveira</a:t>
            </a:r>
          </a:p>
          <a:p>
            <a:pPr>
              <a:spcBef>
                <a:spcPct val="20000"/>
              </a:spcBef>
              <a:defRPr/>
            </a:pPr>
            <a:endParaRPr lang="es-UY" sz="2200" dirty="0" smtClean="0">
              <a:cs typeface="+mn-cs"/>
            </a:endParaRP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r>
              <a:rPr lang="es-UY" sz="2200" dirty="0" smtClean="0">
                <a:cs typeface="+mn-cs"/>
              </a:rPr>
              <a:t>Mi mundial, de </a:t>
            </a:r>
            <a:r>
              <a:rPr lang="es-UY" sz="2400" dirty="0"/>
              <a:t>Carlos </a:t>
            </a:r>
            <a:r>
              <a:rPr lang="es-UY" sz="2400" dirty="0" smtClean="0"/>
              <a:t>Morelli</a:t>
            </a: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endParaRPr lang="es-UY" sz="2400" dirty="0" smtClean="0"/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r>
              <a:rPr lang="es-UY" sz="2400" dirty="0" smtClean="0">
                <a:cs typeface="+mn-cs"/>
              </a:rPr>
              <a:t>El creador de universos de Mercedes Dominioni</a:t>
            </a:r>
            <a:endParaRPr lang="es-UY" sz="2200" dirty="0" smtClean="0">
              <a:cs typeface="+mn-cs"/>
            </a:endParaRPr>
          </a:p>
          <a:p>
            <a:pPr>
              <a:spcBef>
                <a:spcPct val="20000"/>
              </a:spcBef>
              <a:defRPr/>
            </a:pPr>
            <a:endParaRPr lang="es-UY" sz="2200" dirty="0" smtClean="0">
              <a:cs typeface="+mn-cs"/>
            </a:endParaRP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r>
              <a:rPr lang="es-UY" sz="2200" dirty="0" smtClean="0">
                <a:cs typeface="+mn-cs"/>
              </a:rPr>
              <a:t>Locura al Aire de Alicia Cano y Leticia Cubas</a:t>
            </a:r>
          </a:p>
          <a:p>
            <a:pPr>
              <a:spcBef>
                <a:spcPct val="20000"/>
              </a:spcBef>
              <a:defRPr/>
            </a:pPr>
            <a:endParaRPr lang="es-UY" sz="2200" dirty="0" smtClean="0">
              <a:cs typeface="+mn-cs"/>
            </a:endParaRP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r>
              <a:rPr lang="es-UY" sz="2200" dirty="0" smtClean="0">
                <a:cs typeface="+mn-cs"/>
              </a:rPr>
              <a:t>El Candidato, de Daniel Hendler </a:t>
            </a:r>
          </a:p>
          <a:p>
            <a:pPr>
              <a:spcBef>
                <a:spcPct val="20000"/>
              </a:spcBef>
              <a:defRPr/>
            </a:pPr>
            <a:endParaRPr lang="es-UY" sz="2200" dirty="0" smtClean="0">
              <a:cs typeface="+mn-cs"/>
            </a:endParaRPr>
          </a:p>
          <a:p>
            <a:pPr marL="457200" indent="-457200">
              <a:spcBef>
                <a:spcPct val="20000"/>
              </a:spcBef>
              <a:buFont typeface="Wingdings" charset="2"/>
              <a:buChar char="²"/>
              <a:defRPr/>
            </a:pPr>
            <a:r>
              <a:rPr lang="es-UY" sz="2200" dirty="0" smtClean="0">
                <a:cs typeface="+mn-cs"/>
              </a:rPr>
              <a:t>As</a:t>
            </a:r>
            <a:r>
              <a:rPr lang="es-UY" sz="2200" dirty="0" smtClean="0">
                <a:cs typeface="+mn-cs"/>
              </a:rPr>
              <a:t>í habló el cambista de Federico Veiroj</a:t>
            </a:r>
          </a:p>
          <a:p>
            <a:pPr>
              <a:spcBef>
                <a:spcPct val="20000"/>
              </a:spcBef>
              <a:defRPr/>
            </a:pPr>
            <a:endParaRPr lang="es-UY" sz="2200" dirty="0" smtClean="0">
              <a:cs typeface="+mn-cs"/>
            </a:endParaRPr>
          </a:p>
        </p:txBody>
      </p:sp>
      <p:pic>
        <p:nvPicPr>
          <p:cNvPr id="2" name="Imagen 1" descr="Guar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9"/>
            <a:ext cx="9144000" cy="249271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6303" y="556563"/>
            <a:ext cx="7797800" cy="65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s-UY" sz="3200" dirty="0" smtClean="0">
                <a:latin typeface="Calibri"/>
                <a:cs typeface="Calibri"/>
              </a:rPr>
              <a:t>Pel</a:t>
            </a:r>
            <a:r>
              <a:rPr lang="es-UY" sz="3200" dirty="0" smtClean="0">
                <a:latin typeface="Calibri"/>
                <a:cs typeface="Calibri"/>
              </a:rPr>
              <a:t>ículas uruguayas accesibles </a:t>
            </a:r>
            <a:r>
              <a:rPr lang="mr-IN" sz="3200" dirty="0" smtClean="0">
                <a:latin typeface="Calibri"/>
                <a:cs typeface="Calibri"/>
              </a:rPr>
              <a:t>–</a:t>
            </a:r>
            <a:r>
              <a:rPr lang="es-UY" sz="3200" dirty="0" smtClean="0">
                <a:latin typeface="Calibri"/>
                <a:cs typeface="Calibri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s-UY" sz="3200" dirty="0" smtClean="0">
                <a:latin typeface="Calibri"/>
                <a:cs typeface="Calibri"/>
              </a:rPr>
              <a:t>MVD SOCIO</a:t>
            </a:r>
          </a:p>
          <a:p>
            <a:pPr>
              <a:spcBef>
                <a:spcPct val="20000"/>
              </a:spcBef>
              <a:defRPr/>
            </a:pPr>
            <a:endParaRPr lang="es-UY" sz="3200" dirty="0">
              <a:latin typeface="Calibri"/>
              <a:cs typeface="Calibri"/>
            </a:endParaRPr>
          </a:p>
          <a:p>
            <a:pPr>
              <a:spcBef>
                <a:spcPct val="20000"/>
              </a:spcBef>
              <a:defRPr/>
            </a:pPr>
            <a:endParaRPr lang="es-ES" sz="3800" dirty="0">
              <a:cs typeface="+mn-cs"/>
            </a:endParaRPr>
          </a:p>
        </p:txBody>
      </p:sp>
      <p:pic>
        <p:nvPicPr>
          <p:cNvPr id="5" name="Picture"/>
          <p:cNvPicPr/>
          <p:nvPr/>
        </p:nvPicPr>
        <p:blipFill rotWithShape="1">
          <a:blip r:embed="rId4"/>
          <a:srcRect l="15042" t="21368" r="17534" b="18310"/>
          <a:stretch/>
        </p:blipFill>
        <p:spPr bwMode="auto">
          <a:xfrm>
            <a:off x="7578954" y="390723"/>
            <a:ext cx="1155974" cy="103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519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5564</TotalTime>
  <Words>725</Words>
  <Application>Microsoft Macintosh PowerPoint</Application>
  <PresentationFormat>On-screen Show (4:3)</PresentationFormat>
  <Paragraphs>86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mvd</cp:lastModifiedBy>
  <cp:revision>132</cp:revision>
  <dcterms:modified xsi:type="dcterms:W3CDTF">2018-10-25T13:39:19Z</dcterms:modified>
</cp:coreProperties>
</file>